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61" r:id="rId3"/>
    <p:sldId id="258" r:id="rId4"/>
    <p:sldId id="262" r:id="rId5"/>
    <p:sldId id="263" r:id="rId6"/>
    <p:sldId id="264" r:id="rId7"/>
    <p:sldId id="257" r:id="rId8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4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BD3398C-53CF-0E4D-54A0-628A874D41D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FAF806-6888-C8D9-DC3B-B1E457BD734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DC58D99-A07F-4E7B-BBE8-E5734B50B446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A10D9E9-DB7F-B260-E809-93549CD87E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09BFF93-CE0D-06A0-AD93-720F456F76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C9AEB2-0EE4-C30D-C611-1B8FCCC6625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5C8816-24BA-433A-EA84-B03D142453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BF55C38-5A7D-4CC2-86CD-95E3AB5AC60F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D5A2655F-A999-2655-FD51-4AD027DBF1B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7C681504-BCE0-1D67-4B7D-704495F43EA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89467C14-0EF8-01ED-7966-38230B1911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027158B-BB9E-4B56-9B0E-78335933829A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E668C26F-EF6F-653A-D777-B8B5F312BDD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F0CAB552-E289-CE5E-D992-B5CF07F2F7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4023ACEF-5BD1-DBD6-8D17-2AE8C3C4AE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7F4218-1CE0-4DC2-A42F-7407739EEB47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5F8A60D9-F6D9-ABEE-3190-97A09B75B10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381EE926-57B5-5C2E-57F9-6B248C80EE2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7BE405FB-F0C3-914E-F5D4-48E40C2936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187B6DD-B788-4DC8-B740-11EFA8FB709C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0188ABBD-E7E9-54F4-7E18-26AF28E6F42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72C4DEEB-5E1D-F2E9-970C-4C3F7E7EECF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055F3BE6-5050-20C6-B42E-9BB54E2423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961F56-AE7B-4DBD-B0FA-60C153280B30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8202AB22-7E32-1B78-998E-A36FD800C3E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4B2A5D8C-AEA3-71B8-A79C-BA45ACAD763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422BFC67-B616-65D2-D13B-85E2CA2803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6FC8D26-59A7-4311-A1AB-C88657AE8882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2BEB3EFD-7219-4BCB-3E30-5501F1C8D24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0A7F5C76-9899-0423-7953-58F61F280F2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3436EB1B-512E-D1C0-CD2C-F6DFD42C52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C364ABC-59EE-45FB-A00E-4A6CDC44817F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3E4F5C54-A1F7-A458-2145-C0F0CA03E47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8793D1F2-407B-8BA2-D104-4442BE9ED86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D3F11182-5067-35AC-4855-F177053547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B039F56-C472-4E3B-AE65-688E36818BC8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603BCDC-0BFD-51AF-37B9-351B9F54C59E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75F9B71-6C5F-D362-5384-13997ADED43E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34B56B-FCA9-9910-7851-0D126435C01F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04B04B-5433-C708-A503-03EAD69D41C9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FF1F5F25-0DD1-9740-C344-3B39CC04FD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57B71926-ADC4-844A-C0AD-DDC72A30DDCE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60EF8DA1-1F50-4403-A49D-8C89F2F246DE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A74CB04F-5AA9-4EC5-9B24-5472FB30E226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0F65D654-1EB8-CDBD-0D5C-7DEA7232D6B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E5FFD372-8239-498D-42D3-7146DCF2401B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303337-E211-F52E-9187-F02E630B70BE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EB59CE3-0FD7-452E-8EC9-2A6F7F54A0AD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A4D0D0F-1C4B-7BA6-8963-0CE95198AA9A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F2692C4-C665-6048-F2CE-8162F49B3AE1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2365309-320F-7A35-DECE-8E0932D59EB7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F967223-2A20-0F05-9D58-42D9BCDC4D2D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Date Placeholder 27">
            <a:extLst>
              <a:ext uri="{FF2B5EF4-FFF2-40B4-BE49-F238E27FC236}">
                <a16:creationId xmlns:a16="http://schemas.microsoft.com/office/drawing/2014/main" id="{7A2E6E81-A189-045A-1FCD-A0FF2DC7AD52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05F8C-381F-40B6-A33A-5FC0B18858FB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21" name="Footer Placeholder 16">
            <a:extLst>
              <a:ext uri="{FF2B5EF4-FFF2-40B4-BE49-F238E27FC236}">
                <a16:creationId xmlns:a16="http://schemas.microsoft.com/office/drawing/2014/main" id="{B0445E62-F3B9-5201-EAB1-5B2065669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28">
            <a:extLst>
              <a:ext uri="{FF2B5EF4-FFF2-40B4-BE49-F238E27FC236}">
                <a16:creationId xmlns:a16="http://schemas.microsoft.com/office/drawing/2014/main" id="{51C7E33F-A1BC-9F0D-456A-0C5FBA459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75835368-0072-44D6-BB11-C6590350E047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222882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EB290566-6950-A264-7D3F-431925BC5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A718A-7029-4F5E-AC81-A47B025F3369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602D06A3-1037-F633-1A83-5449D7608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29235F29-2188-6FF3-FBEF-9CCFAF223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55865B-730A-4D79-940D-73090C1D67B8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843513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092406FB-EDC4-7B9A-7902-1251B2EC3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C918B-21EB-49AF-861A-27D49E124B4C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5D8716E9-4DCB-E694-BD88-35526FC92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D355203A-E13B-A940-4155-B7EF57053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F3239E-3E8F-4B8C-996B-7C9B0F6D8A8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63436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241903E6-15BA-E203-78CF-C9B47141A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4F46A69-F5A4-498D-B3F3-0315CE121667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FD204A4B-565E-27F3-07E5-386A0AB5D5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3DC065D-9CA5-4931-9247-6D4FE66BF9CC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56723864-4317-1B4B-5C2D-E4765970E39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2653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59DF8CE-1B04-7794-F909-920D3C18D062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412D6C-4FDA-C491-B7AC-D90765CA1819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89E136-8444-7276-CC60-D8185C2362F5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07D10F-7DC1-26DA-5DCC-999B505D318C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B6AD6340-DFC7-EBBA-3BD8-4A816B3ACC6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B46B0BD3-CF77-F60E-CF81-9C9A425186FD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F9B83B9B-0095-BEA8-903C-59D40EBB15E2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8F6FA97D-30A8-67FC-1F63-B74B790FAA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636AE221-E41A-DE9A-DEB2-32FE624C4CF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D4B3210-533B-3D11-A0EE-588465845419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D1D9379-A36B-6803-C2D7-3875A568A8B7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E90D4E6-9163-F65E-D1E0-5B7F041126E8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F0FB724-AAB9-75C8-54E9-7060777D46BE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4109DF3-7FEC-6675-2D86-EC5A6D12950F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84B3F1A-C0ED-0D0C-D047-B6645B9128A6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9AC588A8-9CDF-8859-F524-9493CD11CF3F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0832FD35-B4A8-AF03-597F-4749EB08CDFF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6A6D1-91D2-48C5-9EA7-38ABE28DE782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3429CBC7-10E3-F795-BDD6-A26E10C42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E300E3E7-6288-0636-233B-A2A257040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6DBE197F-C164-4104-B86C-86E78A56738C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8176629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660AD18E-FE41-7B6E-6EAF-47D2D4785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14935-DC0F-43F4-B884-1788B5A2109A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6DB23085-CFB1-59CC-F63C-DB4BA99F8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0796CBA4-8DF4-1259-FF8B-302660D74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05BEC-C5C8-4031-BE0C-1D1CE592585D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215634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FF73A03F-32DB-ACE6-5A04-4C20EF737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B24EF-E594-44BA-88B6-D30150E98808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6B2B6C9A-362F-8B52-6B08-4D72B1618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F6B309E1-7F98-C888-D567-729BA3B99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FC8CFD-3EFC-4524-817E-943F5C0F2CD7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291484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691E34D8-E446-D874-08E2-8BDC2D21C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66096AC-3EE8-43BF-BDFC-2F28DB4E9665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3D27388F-2DAC-6DA4-7434-C240BC4892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8CB17E7-CEA0-4196-BCB3-2E77587A8582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21949735-51C9-4501-59A2-EF860DAEE90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5456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45BB76CA-8905-3B56-8ADA-A5845C6C0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F703E-8B4E-4149-A78B-940B14308247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4E49E8-000F-158E-8CBD-2A942053C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1D68C90E-3ABB-8D4A-456D-307A128D6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319872-3E12-46AB-BB32-A0A9DDA0125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169819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FDCBB938-4235-A0DE-4045-BBBCD60AAFFD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E5008564-0EDF-25FA-9AFF-49C5252CCB6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16">
            <a:extLst>
              <a:ext uri="{FF2B5EF4-FFF2-40B4-BE49-F238E27FC236}">
                <a16:creationId xmlns:a16="http://schemas.microsoft.com/office/drawing/2014/main" id="{181D7381-32C1-CF5B-A77B-7FB400DD78D8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Straight Connector 17">
            <a:extLst>
              <a:ext uri="{FF2B5EF4-FFF2-40B4-BE49-F238E27FC236}">
                <a16:creationId xmlns:a16="http://schemas.microsoft.com/office/drawing/2014/main" id="{8F91C8F9-7B33-58D1-655B-070FC1C484FA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7E5D3E0-0980-3CB5-0A49-65F601F99652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9">
            <a:extLst>
              <a:ext uri="{FF2B5EF4-FFF2-40B4-BE49-F238E27FC236}">
                <a16:creationId xmlns:a16="http://schemas.microsoft.com/office/drawing/2014/main" id="{9C0530A7-AA19-AD8E-0709-323EAC6AE23A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1FDBA3C-68F9-FEB3-2ABA-43168C1C450A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20">
            <a:extLst>
              <a:ext uri="{FF2B5EF4-FFF2-40B4-BE49-F238E27FC236}">
                <a16:creationId xmlns:a16="http://schemas.microsoft.com/office/drawing/2014/main" id="{121AB317-8A90-34BC-B15E-F987BFEC7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21B4907-6E9B-4C50-801B-C65DAEA0C153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12" name="Slide Number Placeholder 21">
            <a:extLst>
              <a:ext uri="{FF2B5EF4-FFF2-40B4-BE49-F238E27FC236}">
                <a16:creationId xmlns:a16="http://schemas.microsoft.com/office/drawing/2014/main" id="{361CE948-AAE5-249A-7482-3178092DDA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EE4E994-7793-41EA-9E4E-E0621C9DFAFD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3" name="Footer Placeholder 22">
            <a:extLst>
              <a:ext uri="{FF2B5EF4-FFF2-40B4-BE49-F238E27FC236}">
                <a16:creationId xmlns:a16="http://schemas.microsoft.com/office/drawing/2014/main" id="{6D868309-D333-1CF9-F716-020421252AC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42638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163D93A6-FE73-F403-22AB-10ECF807ED32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6CA61E6-59BA-51D3-1ABD-B01B2FA6D540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8A6DAD27-FCD4-2B58-1D9F-274562635954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B49CD25-44A8-DB46-8729-9E1D94963741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D401A53A-0ABF-B3CC-EBDD-82F10A4C8BFA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E89F6694-8351-87AA-6A69-79F075100C3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74B8455E-2882-2877-CB27-B2D6E72AB6F2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0626A848-208C-E921-4F8A-94DB17BAA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AFFF167-4A3B-4945-9C49-865C9BD43C9F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E8B34FD7-A5D0-DDA0-29F6-E9341E93E7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595859C-29CA-441A-A162-104AB9A3A203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FB075A91-83DC-ED00-D6D7-6CCE01FC21F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4030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041FB33E-0BAA-98BE-EF07-395DA1AAF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8202498D-CADE-9797-4B3D-E86AD35E9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19D57C3D-D5BB-B96E-4F87-4D3B4C97295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46FA08A6-5255-9751-E02F-AB96B2BF2A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CCC5BC-EAA0-484A-A38D-B9EAFF19799E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A2F9DD-57B9-7F85-1060-0C7110A3DA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B85A30DC-2DB9-5387-9D3A-4D4B2A4B6751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E1457CCF-91D4-871A-E7C2-53326C46C8CB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ADC41A6-D6FE-DED8-2030-D5AFD45190FD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74088804-4A59-6D8F-B6FD-B9A3457F8189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0949A69-CF1E-DF22-8139-307CBB7CC700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94B9E43A-6167-19F1-890D-55AD6B1EA0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fld id="{C4D457D7-6113-40B0-916A-D17AE90DC4BC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46" r:id="rId4"/>
    <p:sldLayoutId id="2147483747" r:id="rId5"/>
    <p:sldLayoutId id="2147483754" r:id="rId6"/>
    <p:sldLayoutId id="2147483748" r:id="rId7"/>
    <p:sldLayoutId id="2147483755" r:id="rId8"/>
    <p:sldLayoutId id="2147483756" r:id="rId9"/>
    <p:sldLayoutId id="2147483749" r:id="rId10"/>
    <p:sldLayoutId id="214748375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21" Type="http://schemas.openxmlformats.org/officeDocument/2006/relationships/oleObject" Target="../embeddings/oleObject10.bin"/><Relationship Id="rId34" Type="http://schemas.openxmlformats.org/officeDocument/2006/relationships/image" Target="../media/image17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oleObject" Target="../embeddings/oleObject16.bin"/><Relationship Id="rId38" Type="http://schemas.openxmlformats.org/officeDocument/2006/relationships/image" Target="../media/image19.wmf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29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32" Type="http://schemas.openxmlformats.org/officeDocument/2006/relationships/image" Target="../media/image16.wmf"/><Relationship Id="rId37" Type="http://schemas.openxmlformats.org/officeDocument/2006/relationships/oleObject" Target="../embeddings/oleObject18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36" Type="http://schemas.openxmlformats.org/officeDocument/2006/relationships/image" Target="../media/image18.wmf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5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5.wmf"/><Relationship Id="rId35" Type="http://schemas.openxmlformats.org/officeDocument/2006/relationships/oleObject" Target="../embeddings/oleObject17.bin"/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18" Type="http://schemas.openxmlformats.org/officeDocument/2006/relationships/oleObject" Target="../embeddings/oleObject27.bin"/><Relationship Id="rId26" Type="http://schemas.openxmlformats.org/officeDocument/2006/relationships/image" Target="../media/image30.wmf"/><Relationship Id="rId3" Type="http://schemas.openxmlformats.org/officeDocument/2006/relationships/oleObject" Target="../embeddings/oleObject19.bin"/><Relationship Id="rId21" Type="http://schemas.openxmlformats.org/officeDocument/2006/relationships/image" Target="../media/image28.wmf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6.bin"/><Relationship Id="rId25" Type="http://schemas.openxmlformats.org/officeDocument/2006/relationships/oleObject" Target="../embeddings/oleObject31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6.wmf"/><Relationship Id="rId20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24" Type="http://schemas.openxmlformats.org/officeDocument/2006/relationships/image" Target="../media/image29.wmf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23" Type="http://schemas.openxmlformats.org/officeDocument/2006/relationships/oleObject" Target="../embeddings/oleObject30.bin"/><Relationship Id="rId10" Type="http://schemas.openxmlformats.org/officeDocument/2006/relationships/image" Target="../media/image23.wmf"/><Relationship Id="rId19" Type="http://schemas.openxmlformats.org/officeDocument/2006/relationships/image" Target="../media/image27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Relationship Id="rId22" Type="http://schemas.openxmlformats.org/officeDocument/2006/relationships/oleObject" Target="../embeddings/oleObject2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image" Target="../media/image35.wmf"/><Relationship Id="rId18" Type="http://schemas.openxmlformats.org/officeDocument/2006/relationships/image" Target="../media/image37.wmf"/><Relationship Id="rId3" Type="http://schemas.openxmlformats.org/officeDocument/2006/relationships/oleObject" Target="../embeddings/oleObject32.bin"/><Relationship Id="rId21" Type="http://schemas.openxmlformats.org/officeDocument/2006/relationships/oleObject" Target="../embeddings/oleObject42.bin"/><Relationship Id="rId7" Type="http://schemas.openxmlformats.org/officeDocument/2006/relationships/oleObject" Target="../embeddings/oleObject34.bin"/><Relationship Id="rId12" Type="http://schemas.openxmlformats.org/officeDocument/2006/relationships/oleObject" Target="../embeddings/oleObject37.bin"/><Relationship Id="rId17" Type="http://schemas.openxmlformats.org/officeDocument/2006/relationships/oleObject" Target="../embeddings/oleObject40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36.wmf"/><Relationship Id="rId20" Type="http://schemas.openxmlformats.org/officeDocument/2006/relationships/image" Target="../media/image3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wmf"/><Relationship Id="rId11" Type="http://schemas.openxmlformats.org/officeDocument/2006/relationships/image" Target="../media/image34.wmf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9.bin"/><Relationship Id="rId10" Type="http://schemas.openxmlformats.org/officeDocument/2006/relationships/oleObject" Target="../embeddings/oleObject36.bin"/><Relationship Id="rId19" Type="http://schemas.openxmlformats.org/officeDocument/2006/relationships/oleObject" Target="../embeddings/oleObject41.bin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5.bin"/><Relationship Id="rId14" Type="http://schemas.openxmlformats.org/officeDocument/2006/relationships/oleObject" Target="../embeddings/oleObject38.bin"/><Relationship Id="rId22" Type="http://schemas.openxmlformats.org/officeDocument/2006/relationships/image" Target="../media/image3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47.wmf"/><Relationship Id="rId26" Type="http://schemas.openxmlformats.org/officeDocument/2006/relationships/image" Target="../media/image51.wmf"/><Relationship Id="rId3" Type="http://schemas.openxmlformats.org/officeDocument/2006/relationships/oleObject" Target="../embeddings/oleObject43.bin"/><Relationship Id="rId21" Type="http://schemas.openxmlformats.org/officeDocument/2006/relationships/oleObject" Target="../embeddings/oleObject52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4.wmf"/><Relationship Id="rId17" Type="http://schemas.openxmlformats.org/officeDocument/2006/relationships/oleObject" Target="../embeddings/oleObject50.bin"/><Relationship Id="rId25" Type="http://schemas.openxmlformats.org/officeDocument/2006/relationships/oleObject" Target="../embeddings/oleObject54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46.wmf"/><Relationship Id="rId20" Type="http://schemas.openxmlformats.org/officeDocument/2006/relationships/image" Target="../media/image4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7.bin"/><Relationship Id="rId24" Type="http://schemas.openxmlformats.org/officeDocument/2006/relationships/image" Target="../media/image50.wmf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23" Type="http://schemas.openxmlformats.org/officeDocument/2006/relationships/oleObject" Target="../embeddings/oleObject53.bin"/><Relationship Id="rId28" Type="http://schemas.openxmlformats.org/officeDocument/2006/relationships/image" Target="../media/image52.wmf"/><Relationship Id="rId10" Type="http://schemas.openxmlformats.org/officeDocument/2006/relationships/image" Target="../media/image43.wmf"/><Relationship Id="rId19" Type="http://schemas.openxmlformats.org/officeDocument/2006/relationships/oleObject" Target="../embeddings/oleObject51.bin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5.wmf"/><Relationship Id="rId22" Type="http://schemas.openxmlformats.org/officeDocument/2006/relationships/image" Target="../media/image49.wmf"/><Relationship Id="rId27" Type="http://schemas.openxmlformats.org/officeDocument/2006/relationships/oleObject" Target="../embeddings/oleObject55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1.bin"/><Relationship Id="rId18" Type="http://schemas.openxmlformats.org/officeDocument/2006/relationships/image" Target="../media/image60.wmf"/><Relationship Id="rId26" Type="http://schemas.openxmlformats.org/officeDocument/2006/relationships/image" Target="../media/image64.wmf"/><Relationship Id="rId39" Type="http://schemas.openxmlformats.org/officeDocument/2006/relationships/oleObject" Target="../embeddings/oleObject74.bin"/><Relationship Id="rId21" Type="http://schemas.openxmlformats.org/officeDocument/2006/relationships/oleObject" Target="../embeddings/oleObject65.bin"/><Relationship Id="rId34" Type="http://schemas.openxmlformats.org/officeDocument/2006/relationships/image" Target="../media/image68.wmf"/><Relationship Id="rId42" Type="http://schemas.openxmlformats.org/officeDocument/2006/relationships/image" Target="../media/image72.wmf"/><Relationship Id="rId7" Type="http://schemas.openxmlformats.org/officeDocument/2006/relationships/oleObject" Target="../embeddings/oleObject58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59.wmf"/><Relationship Id="rId20" Type="http://schemas.openxmlformats.org/officeDocument/2006/relationships/image" Target="../media/image61.wmf"/><Relationship Id="rId29" Type="http://schemas.openxmlformats.org/officeDocument/2006/relationships/oleObject" Target="../embeddings/oleObject69.bin"/><Relationship Id="rId41" Type="http://schemas.openxmlformats.org/officeDocument/2006/relationships/oleObject" Target="../embeddings/oleObject7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60.bin"/><Relationship Id="rId24" Type="http://schemas.openxmlformats.org/officeDocument/2006/relationships/image" Target="../media/image63.wmf"/><Relationship Id="rId32" Type="http://schemas.openxmlformats.org/officeDocument/2006/relationships/image" Target="../media/image67.wmf"/><Relationship Id="rId37" Type="http://schemas.openxmlformats.org/officeDocument/2006/relationships/oleObject" Target="../embeddings/oleObject73.bin"/><Relationship Id="rId40" Type="http://schemas.openxmlformats.org/officeDocument/2006/relationships/image" Target="../media/image71.wmf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2.bin"/><Relationship Id="rId23" Type="http://schemas.openxmlformats.org/officeDocument/2006/relationships/oleObject" Target="../embeddings/oleObject66.bin"/><Relationship Id="rId28" Type="http://schemas.openxmlformats.org/officeDocument/2006/relationships/image" Target="../media/image65.wmf"/><Relationship Id="rId36" Type="http://schemas.openxmlformats.org/officeDocument/2006/relationships/image" Target="../media/image69.wmf"/><Relationship Id="rId10" Type="http://schemas.openxmlformats.org/officeDocument/2006/relationships/image" Target="../media/image56.wmf"/><Relationship Id="rId19" Type="http://schemas.openxmlformats.org/officeDocument/2006/relationships/oleObject" Target="../embeddings/oleObject64.bin"/><Relationship Id="rId31" Type="http://schemas.openxmlformats.org/officeDocument/2006/relationships/oleObject" Target="../embeddings/oleObject70.bin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58.wmf"/><Relationship Id="rId22" Type="http://schemas.openxmlformats.org/officeDocument/2006/relationships/image" Target="../media/image62.wmf"/><Relationship Id="rId27" Type="http://schemas.openxmlformats.org/officeDocument/2006/relationships/oleObject" Target="../embeddings/oleObject68.bin"/><Relationship Id="rId30" Type="http://schemas.openxmlformats.org/officeDocument/2006/relationships/image" Target="../media/image66.wmf"/><Relationship Id="rId35" Type="http://schemas.openxmlformats.org/officeDocument/2006/relationships/oleObject" Target="../embeddings/oleObject72.bin"/><Relationship Id="rId8" Type="http://schemas.openxmlformats.org/officeDocument/2006/relationships/image" Target="../media/image55.wmf"/><Relationship Id="rId3" Type="http://schemas.openxmlformats.org/officeDocument/2006/relationships/oleObject" Target="../embeddings/oleObject56.bin"/><Relationship Id="rId12" Type="http://schemas.openxmlformats.org/officeDocument/2006/relationships/image" Target="../media/image57.wmf"/><Relationship Id="rId17" Type="http://schemas.openxmlformats.org/officeDocument/2006/relationships/oleObject" Target="../embeddings/oleObject63.bin"/><Relationship Id="rId25" Type="http://schemas.openxmlformats.org/officeDocument/2006/relationships/oleObject" Target="../embeddings/oleObject67.bin"/><Relationship Id="rId33" Type="http://schemas.openxmlformats.org/officeDocument/2006/relationships/oleObject" Target="../embeddings/oleObject71.bin"/><Relationship Id="rId38" Type="http://schemas.openxmlformats.org/officeDocument/2006/relationships/image" Target="../media/image70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09B20-4319-7BD6-BDBF-BBAE7C3D39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Section 6.1 </a:t>
            </a:r>
            <a:br>
              <a:rPr lang="en-CA" dirty="0"/>
            </a:br>
            <a:r>
              <a:rPr lang="en-CA" dirty="0"/>
              <a:t>Solving Equations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56B34ADF-EB6A-C8F8-9614-DB677DDD07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9220" name="TextBox 3">
            <a:extLst>
              <a:ext uri="{FF2B5EF4-FFF2-40B4-BE49-F238E27FC236}">
                <a16:creationId xmlns:a16="http://schemas.microsoft.com/office/drawing/2014/main" id="{FDCA7335-0822-FED6-7C62-93338B4175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C2DC0-558C-0309-DE71-8EA23C5A7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437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Review: Simplifying Expressions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22996551-0E89-77D1-1D10-51F6C2D8443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052513"/>
            <a:ext cx="7859713" cy="3168650"/>
          </a:xfrm>
        </p:spPr>
        <p:txBody>
          <a:bodyPr/>
          <a:lstStyle/>
          <a:p>
            <a:pPr eaLnBrk="1" hangingPunct="1"/>
            <a:r>
              <a:rPr lang="en-CA" altLang="en-US" sz="2200"/>
              <a:t>When simplifying an expression, we use BEDMAS to decide which operation to goes first</a:t>
            </a:r>
            <a:br>
              <a:rPr lang="en-CA" altLang="en-US" sz="2200"/>
            </a:br>
            <a:endParaRPr lang="en-CA" altLang="en-US" sz="2200"/>
          </a:p>
          <a:p>
            <a:pPr eaLnBrk="1" hangingPunct="1"/>
            <a:r>
              <a:rPr lang="en-CA" altLang="en-US" sz="2200" b="1">
                <a:solidFill>
                  <a:srgbClr val="FF0000"/>
                </a:solidFill>
              </a:rPr>
              <a:t>B</a:t>
            </a:r>
            <a:r>
              <a:rPr lang="en-CA" altLang="en-US" sz="2200"/>
              <a:t>rackets, </a:t>
            </a:r>
            <a:r>
              <a:rPr lang="en-CA" altLang="en-US" sz="2200" b="1">
                <a:solidFill>
                  <a:srgbClr val="FF0000"/>
                </a:solidFill>
              </a:rPr>
              <a:t>E</a:t>
            </a:r>
            <a:r>
              <a:rPr lang="en-CA" altLang="en-US" sz="2200"/>
              <a:t>xponents, </a:t>
            </a:r>
            <a:r>
              <a:rPr lang="en-CA" altLang="en-US" sz="2200" b="1">
                <a:solidFill>
                  <a:srgbClr val="FF0000"/>
                </a:solidFill>
              </a:rPr>
              <a:t>D</a:t>
            </a:r>
            <a:r>
              <a:rPr lang="en-CA" altLang="en-US" sz="2200"/>
              <a:t>ivide, </a:t>
            </a:r>
            <a:r>
              <a:rPr lang="en-CA" altLang="en-US" sz="2200" b="1">
                <a:solidFill>
                  <a:srgbClr val="FF0000"/>
                </a:solidFill>
              </a:rPr>
              <a:t>M</a:t>
            </a:r>
            <a:r>
              <a:rPr lang="en-CA" altLang="en-US" sz="2200"/>
              <a:t>ultiply, </a:t>
            </a:r>
            <a:r>
              <a:rPr lang="en-CA" altLang="en-US" sz="2200" b="1">
                <a:solidFill>
                  <a:srgbClr val="FF0000"/>
                </a:solidFill>
              </a:rPr>
              <a:t>A</a:t>
            </a:r>
            <a:r>
              <a:rPr lang="en-CA" altLang="en-US" sz="2200"/>
              <a:t>dd, </a:t>
            </a:r>
            <a:r>
              <a:rPr lang="en-CA" altLang="en-US" sz="2200" b="1">
                <a:solidFill>
                  <a:srgbClr val="FF0000"/>
                </a:solidFill>
              </a:rPr>
              <a:t>S</a:t>
            </a:r>
            <a:r>
              <a:rPr lang="en-CA" altLang="en-US" sz="2200"/>
              <a:t>ubtract</a:t>
            </a:r>
          </a:p>
          <a:p>
            <a:pPr eaLnBrk="1" hangingPunct="1"/>
            <a:endParaRPr lang="en-CA" altLang="en-US" sz="2200"/>
          </a:p>
          <a:p>
            <a:pPr eaLnBrk="1" hangingPunct="1"/>
            <a:endParaRPr lang="en-CA" altLang="en-US" sz="2200"/>
          </a:p>
          <a:p>
            <a:pPr eaLnBrk="1" hangingPunct="1"/>
            <a:endParaRPr lang="en-CA" altLang="en-US" sz="22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 sz="2200"/>
              <a:t>Ex: Simplify the following expressions:</a:t>
            </a:r>
          </a:p>
          <a:p>
            <a:pPr eaLnBrk="1" hangingPunct="1"/>
            <a:endParaRPr lang="en-CA" altLang="en-US" sz="2200"/>
          </a:p>
        </p:txBody>
      </p:sp>
      <p:graphicFrame>
        <p:nvGraphicFramePr>
          <p:cNvPr id="23554" name="Object 2">
            <a:extLst>
              <a:ext uri="{FF2B5EF4-FFF2-40B4-BE49-F238E27FC236}">
                <a16:creationId xmlns:a16="http://schemas.microsoft.com/office/drawing/2014/main" id="{C1DA72A5-D0D7-077E-78DF-ABE80504E9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41563" y="2851150"/>
          <a:ext cx="287337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1512" imgH="203024" progId="Equation.DSMT4">
                  <p:embed/>
                </p:oleObj>
              </mc:Choice>
              <mc:Fallback>
                <p:oleObj name="Equation" r:id="rId3" imgW="101512" imgH="203024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1563" y="2851150"/>
                        <a:ext cx="287337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4">
            <a:extLst>
              <a:ext uri="{FF2B5EF4-FFF2-40B4-BE49-F238E27FC236}">
                <a16:creationId xmlns:a16="http://schemas.microsoft.com/office/drawing/2014/main" id="{3450414D-CABA-5502-888E-74A69B3BD4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7775" y="2935288"/>
          <a:ext cx="90328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17087" imgH="177569" progId="Equation.DSMT4">
                  <p:embed/>
                </p:oleObj>
              </mc:Choice>
              <mc:Fallback>
                <p:oleObj name="Equation" r:id="rId5" imgW="317087" imgH="17756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75" y="2935288"/>
                        <a:ext cx="903288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>
            <a:extLst>
              <a:ext uri="{FF2B5EF4-FFF2-40B4-BE49-F238E27FC236}">
                <a16:creationId xmlns:a16="http://schemas.microsoft.com/office/drawing/2014/main" id="{56CE62B1-A0FA-9B71-9AAC-5C8C2D39DB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9625" y="2865438"/>
          <a:ext cx="28892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1512" imgH="203024" progId="Equation.DSMT4">
                  <p:embed/>
                </p:oleObj>
              </mc:Choice>
              <mc:Fallback>
                <p:oleObj name="Equation" r:id="rId7" imgW="101512" imgH="203024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625" y="2865438"/>
                        <a:ext cx="288925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>
            <a:extLst>
              <a:ext uri="{FF2B5EF4-FFF2-40B4-BE49-F238E27FC236}">
                <a16:creationId xmlns:a16="http://schemas.microsoft.com/office/drawing/2014/main" id="{8601F85D-6E70-9F35-E8E0-F0DBA7ED57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71888" y="2924175"/>
          <a:ext cx="396875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9700" imgH="139700" progId="Equation.DSMT4">
                  <p:embed/>
                </p:oleObj>
              </mc:Choice>
              <mc:Fallback>
                <p:oleObj name="Equation" r:id="rId9" imgW="139700" imgH="139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888" y="2924175"/>
                        <a:ext cx="396875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>
            <a:extLst>
              <a:ext uri="{FF2B5EF4-FFF2-40B4-BE49-F238E27FC236}">
                <a16:creationId xmlns:a16="http://schemas.microsoft.com/office/drawing/2014/main" id="{F6F741B4-FB08-16A0-9F90-9427036506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68763" y="2851150"/>
          <a:ext cx="50482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7646" imgH="190335" progId="Equation.DSMT4">
                  <p:embed/>
                </p:oleObj>
              </mc:Choice>
              <mc:Fallback>
                <p:oleObj name="Equation" r:id="rId11" imgW="177646" imgH="190335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8763" y="2851150"/>
                        <a:ext cx="504825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>
            <a:extLst>
              <a:ext uri="{FF2B5EF4-FFF2-40B4-BE49-F238E27FC236}">
                <a16:creationId xmlns:a16="http://schemas.microsoft.com/office/drawing/2014/main" id="{D81AB3F6-0246-8530-FC74-87BCCE703D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3588" y="2995613"/>
          <a:ext cx="323850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4102" imgH="126780" progId="Equation.DSMT4">
                  <p:embed/>
                </p:oleObj>
              </mc:Choice>
              <mc:Fallback>
                <p:oleObj name="Equation" r:id="rId13" imgW="114102" imgH="1267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3588" y="2995613"/>
                        <a:ext cx="323850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>
            <a:extLst>
              <a:ext uri="{FF2B5EF4-FFF2-40B4-BE49-F238E27FC236}">
                <a16:creationId xmlns:a16="http://schemas.microsoft.com/office/drawing/2014/main" id="{E655C2FF-D078-C570-1396-1B23E58ACB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3950" y="2924175"/>
          <a:ext cx="35877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80" imgH="164814" progId="Equation.DSMT4">
                  <p:embed/>
                </p:oleObj>
              </mc:Choice>
              <mc:Fallback>
                <p:oleObj name="Equation" r:id="rId15" imgW="126780" imgH="164814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3950" y="2924175"/>
                        <a:ext cx="358775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9">
            <a:extLst>
              <a:ext uri="{FF2B5EF4-FFF2-40B4-BE49-F238E27FC236}">
                <a16:creationId xmlns:a16="http://schemas.microsoft.com/office/drawing/2014/main" id="{FE929E7C-9826-0692-0CE3-CC05F25432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6375" y="2936875"/>
          <a:ext cx="82550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91847" imgH="177646" progId="Equation.DSMT4">
                  <p:embed/>
                </p:oleObj>
              </mc:Choice>
              <mc:Fallback>
                <p:oleObj name="Equation" r:id="rId17" imgW="291847" imgH="177646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2936875"/>
                        <a:ext cx="825500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>
            <a:extLst>
              <a:ext uri="{FF2B5EF4-FFF2-40B4-BE49-F238E27FC236}">
                <a16:creationId xmlns:a16="http://schemas.microsoft.com/office/drawing/2014/main" id="{AE81ADB4-E20B-FAB4-ED8B-EB75C071CA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4313" y="3067050"/>
          <a:ext cx="35877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6780" imgH="101424" progId="Equation.DSMT4">
                  <p:embed/>
                </p:oleObj>
              </mc:Choice>
              <mc:Fallback>
                <p:oleObj name="Equation" r:id="rId19" imgW="126780" imgH="101424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4313" y="3067050"/>
                        <a:ext cx="35877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>
            <a:extLst>
              <a:ext uri="{FF2B5EF4-FFF2-40B4-BE49-F238E27FC236}">
                <a16:creationId xmlns:a16="http://schemas.microsoft.com/office/drawing/2014/main" id="{DC68C417-68AB-539C-D513-A360516DF0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10238" y="2924175"/>
          <a:ext cx="2508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8707" imgH="164742" progId="Equation.DSMT4">
                  <p:embed/>
                </p:oleObj>
              </mc:Choice>
              <mc:Fallback>
                <p:oleObj name="Equation" r:id="rId21" imgW="88707" imgH="16474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0238" y="2924175"/>
                        <a:ext cx="2508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>
            <a:extLst>
              <a:ext uri="{FF2B5EF4-FFF2-40B4-BE49-F238E27FC236}">
                <a16:creationId xmlns:a16="http://schemas.microsoft.com/office/drawing/2014/main" id="{79E7304B-5C0A-20D6-2E78-C00FC8A1E2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3363" y="2898775"/>
          <a:ext cx="396875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14102" imgH="177492" progId="Equation.DSMT4">
                  <p:embed/>
                </p:oleObj>
              </mc:Choice>
              <mc:Fallback>
                <p:oleObj name="Equation" r:id="rId23" imgW="114102" imgH="177492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3363" y="2898775"/>
                        <a:ext cx="396875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3">
            <a:extLst>
              <a:ext uri="{FF2B5EF4-FFF2-40B4-BE49-F238E27FC236}">
                <a16:creationId xmlns:a16="http://schemas.microsoft.com/office/drawing/2014/main" id="{19DFA163-17CA-F6E4-278C-E2DB890967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67175" y="2924175"/>
          <a:ext cx="506413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77492" imgH="177492" progId="Equation.DSMT4">
                  <p:embed/>
                </p:oleObj>
              </mc:Choice>
              <mc:Fallback>
                <p:oleObj name="Equation" r:id="rId25" imgW="177492" imgH="177492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2924175"/>
                        <a:ext cx="506413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4">
            <a:extLst>
              <a:ext uri="{FF2B5EF4-FFF2-40B4-BE49-F238E27FC236}">
                <a16:creationId xmlns:a16="http://schemas.microsoft.com/office/drawing/2014/main" id="{E7C46B43-D251-31BE-F99C-A457B62A2D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17825" y="2790825"/>
          <a:ext cx="503238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6780" imgH="164814" progId="Equation.DSMT4">
                  <p:embed/>
                </p:oleObj>
              </mc:Choice>
              <mc:Fallback>
                <p:oleObj name="Equation" r:id="rId27" imgW="126780" imgH="164814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7825" y="2790825"/>
                        <a:ext cx="503238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15">
            <a:extLst>
              <a:ext uri="{FF2B5EF4-FFF2-40B4-BE49-F238E27FC236}">
                <a16:creationId xmlns:a16="http://schemas.microsoft.com/office/drawing/2014/main" id="{3D5CAD39-0349-8394-15D3-7680803D6B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84663" y="2779713"/>
          <a:ext cx="77470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90335" imgH="177646" progId="Equation.DSMT4">
                  <p:embed/>
                </p:oleObj>
              </mc:Choice>
              <mc:Fallback>
                <p:oleObj name="Equation" r:id="rId29" imgW="190335" imgH="177646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2779713"/>
                        <a:ext cx="774700" cy="70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8" name="Object 16">
            <a:extLst>
              <a:ext uri="{FF2B5EF4-FFF2-40B4-BE49-F238E27FC236}">
                <a16:creationId xmlns:a16="http://schemas.microsoft.com/office/drawing/2014/main" id="{29334D33-B453-8C8E-DC2E-EF565DBD05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00563" y="2809875"/>
          <a:ext cx="674687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90335" imgH="177646" progId="Equation.DSMT4">
                  <p:embed/>
                </p:oleObj>
              </mc:Choice>
              <mc:Fallback>
                <p:oleObj name="Equation" r:id="rId31" imgW="190335" imgH="177646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2809875"/>
                        <a:ext cx="674687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9" name="Object 17">
            <a:extLst>
              <a:ext uri="{FF2B5EF4-FFF2-40B4-BE49-F238E27FC236}">
                <a16:creationId xmlns:a16="http://schemas.microsoft.com/office/drawing/2014/main" id="{88F9E962-EE5B-BB64-9018-05F40FC6FB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84888" y="2809875"/>
          <a:ext cx="1079500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04404" imgH="177569" progId="Equation.DSMT4">
                  <p:embed/>
                </p:oleObj>
              </mc:Choice>
              <mc:Fallback>
                <p:oleObj name="Equation" r:id="rId33" imgW="304404" imgH="17756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2809875"/>
                        <a:ext cx="1079500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Object 18">
            <a:extLst>
              <a:ext uri="{FF2B5EF4-FFF2-40B4-BE49-F238E27FC236}">
                <a16:creationId xmlns:a16="http://schemas.microsoft.com/office/drawing/2014/main" id="{64779409-ADB4-6F88-D933-B973698B0B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6100" y="4221163"/>
          <a:ext cx="38242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497950" imgH="253890" progId="Equation.DSMT4">
                  <p:embed/>
                </p:oleObj>
              </mc:Choice>
              <mc:Fallback>
                <p:oleObj name="Equation" r:id="rId35" imgW="1497950" imgH="25389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4221163"/>
                        <a:ext cx="3824288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5" name="Object 19">
            <a:extLst>
              <a:ext uri="{FF2B5EF4-FFF2-40B4-BE49-F238E27FC236}">
                <a16:creationId xmlns:a16="http://schemas.microsoft.com/office/drawing/2014/main" id="{39B519CD-AADA-73B2-4A63-865E4FC7B2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638" y="4329113"/>
          <a:ext cx="2268537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888614" imgH="203112" progId="Equation.DSMT4">
                  <p:embed/>
                </p:oleObj>
              </mc:Choice>
              <mc:Fallback>
                <p:oleObj name="Equation" r:id="rId37" imgW="888614" imgH="203112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638" y="4329113"/>
                        <a:ext cx="2268537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6" name="TextBox 21">
            <a:extLst>
              <a:ext uri="{FF2B5EF4-FFF2-40B4-BE49-F238E27FC236}">
                <a16:creationId xmlns:a16="http://schemas.microsoft.com/office/drawing/2014/main" id="{D8ED677A-D304-E076-5052-7A12F4782F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4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7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9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1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20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9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1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3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20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1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3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5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ABF3F-88AD-862D-77B7-A09BADFA9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4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I) Solving by Going Backwards: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0768D934-4672-A0B9-2769-AE4F2B369D6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5288" y="1125538"/>
            <a:ext cx="8137525" cy="1582737"/>
          </a:xfrm>
        </p:spPr>
        <p:txBody>
          <a:bodyPr/>
          <a:lstStyle/>
          <a:p>
            <a:pPr eaLnBrk="1" hangingPunct="1"/>
            <a:r>
              <a:rPr lang="en-CA" altLang="en-US" sz="2200"/>
              <a:t>“Solving an equation” means finding a value for “x” (variable) so that both sides of an equation will be equal</a:t>
            </a:r>
          </a:p>
          <a:p>
            <a:pPr eaLnBrk="1" hangingPunct="1"/>
            <a:r>
              <a:rPr lang="en-CA" altLang="en-US" sz="2200"/>
              <a:t>When we solve for a variable (x), we perform the operation in the reverse order of BEDMAS </a:t>
            </a:r>
            <a:r>
              <a:rPr lang="en-CA" altLang="en-US" sz="2200">
                <a:sym typeface="Wingdings" panose="05000000000000000000" pitchFamily="2" charset="2"/>
              </a:rPr>
              <a:t> SAMDEB...</a:t>
            </a:r>
            <a:endParaRPr lang="en-CA" altLang="en-US" sz="2200"/>
          </a:p>
        </p:txBody>
      </p:sp>
      <p:graphicFrame>
        <p:nvGraphicFramePr>
          <p:cNvPr id="22" name="Object 20">
            <a:extLst>
              <a:ext uri="{FF2B5EF4-FFF2-40B4-BE49-F238E27FC236}">
                <a16:creationId xmlns:a16="http://schemas.microsoft.com/office/drawing/2014/main" id="{A82D8A12-CDB9-30B8-331B-510D56B64A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2275" y="2914650"/>
          <a:ext cx="630238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0335" imgH="177646" progId="Equation.DSMT4">
                  <p:embed/>
                </p:oleObj>
              </mc:Choice>
              <mc:Fallback>
                <p:oleObj name="Equation" r:id="rId3" imgW="190335" imgH="177646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2914650"/>
                        <a:ext cx="630238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3">
            <a:extLst>
              <a:ext uri="{FF2B5EF4-FFF2-40B4-BE49-F238E27FC236}">
                <a16:creationId xmlns:a16="http://schemas.microsoft.com/office/drawing/2014/main" id="{43DCDB7A-5755-DD1F-1502-F13ED832F5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1063" y="2847975"/>
          <a:ext cx="10064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04668" imgH="241195" progId="Equation.DSMT4">
                  <p:embed/>
                </p:oleObj>
              </mc:Choice>
              <mc:Fallback>
                <p:oleObj name="Equation" r:id="rId5" imgW="304668" imgH="241195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1063" y="2847975"/>
                        <a:ext cx="10064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AE27F7D7-1DDB-2FA0-DFC7-62FF102C6C23}"/>
              </a:ext>
            </a:extLst>
          </p:cNvPr>
          <p:cNvSpPr txBox="1"/>
          <p:nvPr/>
        </p:nvSpPr>
        <p:spPr>
          <a:xfrm>
            <a:off x="4716463" y="2927350"/>
            <a:ext cx="39084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Suppose we know that “x” is equal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to 5.  What values goes in the box?</a:t>
            </a:r>
          </a:p>
        </p:txBody>
      </p:sp>
      <p:graphicFrame>
        <p:nvGraphicFramePr>
          <p:cNvPr id="25" name="Object 4">
            <a:extLst>
              <a:ext uri="{FF2B5EF4-FFF2-40B4-BE49-F238E27FC236}">
                <a16:creationId xmlns:a16="http://schemas.microsoft.com/office/drawing/2014/main" id="{68585B58-56CD-8456-A36A-2424F3A821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39975" y="2924175"/>
          <a:ext cx="671513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2936" imgH="177569" progId="Equation.DSMT4">
                  <p:embed/>
                </p:oleObj>
              </mc:Choice>
              <mc:Fallback>
                <p:oleObj name="Equation" r:id="rId7" imgW="202936" imgH="17756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2924175"/>
                        <a:ext cx="671513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5">
            <a:extLst>
              <a:ext uri="{FF2B5EF4-FFF2-40B4-BE49-F238E27FC236}">
                <a16:creationId xmlns:a16="http://schemas.microsoft.com/office/drawing/2014/main" id="{161E7B30-F995-790F-912D-1CDD8551B0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98788" y="3068638"/>
          <a:ext cx="420687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80" imgH="114102" progId="Equation.DSMT4">
                  <p:embed/>
                </p:oleObj>
              </mc:Choice>
              <mc:Fallback>
                <p:oleObj name="Equation" r:id="rId9" imgW="126780" imgH="11410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8788" y="3068638"/>
                        <a:ext cx="420687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568EE1CA-84F0-9579-9B76-53027F625B08}"/>
              </a:ext>
            </a:extLst>
          </p:cNvPr>
          <p:cNvSpPr txBox="1"/>
          <p:nvPr/>
        </p:nvSpPr>
        <p:spPr>
          <a:xfrm>
            <a:off x="403225" y="4510088"/>
            <a:ext cx="1427163" cy="647700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1. Multiply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“x”  by 3</a:t>
            </a:r>
          </a:p>
        </p:txBody>
      </p:sp>
      <p:graphicFrame>
        <p:nvGraphicFramePr>
          <p:cNvPr id="28" name="Object 6">
            <a:extLst>
              <a:ext uri="{FF2B5EF4-FFF2-40B4-BE49-F238E27FC236}">
                <a16:creationId xmlns:a16="http://schemas.microsoft.com/office/drawing/2014/main" id="{F0E5B4B7-E410-BBAD-FAB7-9611272AB8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2275" y="2919413"/>
          <a:ext cx="587375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7492" imgH="177492" progId="Equation.DSMT4">
                  <p:embed/>
                </p:oleObj>
              </mc:Choice>
              <mc:Fallback>
                <p:oleObj name="Equation" r:id="rId11" imgW="177492" imgH="17749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2919413"/>
                        <a:ext cx="587375" cy="585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634E052C-5631-F404-31C0-315352D6D7F5}"/>
              </a:ext>
            </a:extLst>
          </p:cNvPr>
          <p:cNvSpPr txBox="1"/>
          <p:nvPr/>
        </p:nvSpPr>
        <p:spPr>
          <a:xfrm>
            <a:off x="2749550" y="4510088"/>
            <a:ext cx="1030288" cy="647700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2. ADD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8 to 15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4EB0B437-9FDF-30F2-E825-51665BD934D0}"/>
              </a:ext>
            </a:extLst>
          </p:cNvPr>
          <p:cNvCxnSpPr>
            <a:stCxn id="27" idx="3"/>
            <a:endCxn id="29" idx="1"/>
          </p:cNvCxnSpPr>
          <p:nvPr/>
        </p:nvCxnSpPr>
        <p:spPr>
          <a:xfrm>
            <a:off x="1830388" y="4833938"/>
            <a:ext cx="919162" cy="1587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Object 7">
            <a:extLst>
              <a:ext uri="{FF2B5EF4-FFF2-40B4-BE49-F238E27FC236}">
                <a16:creationId xmlns:a16="http://schemas.microsoft.com/office/drawing/2014/main" id="{FC22E541-8DFA-BF80-DFE8-71D10784F5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63938" y="2965450"/>
          <a:ext cx="576262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0335" imgH="177646" progId="Equation.DSMT4">
                  <p:embed/>
                </p:oleObj>
              </mc:Choice>
              <mc:Fallback>
                <p:oleObj name="Equation" r:id="rId13" imgW="190335" imgH="17764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2965450"/>
                        <a:ext cx="576262" cy="5349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9B38F566-052C-9DD0-6742-FA846554C858}"/>
              </a:ext>
            </a:extLst>
          </p:cNvPr>
          <p:cNvSpPr txBox="1"/>
          <p:nvPr/>
        </p:nvSpPr>
        <p:spPr>
          <a:xfrm>
            <a:off x="4770438" y="4510088"/>
            <a:ext cx="1317625" cy="647700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3. Answer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is 23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1DA2F67A-1635-C30A-ABB9-D2F882F96DD2}"/>
              </a:ext>
            </a:extLst>
          </p:cNvPr>
          <p:cNvCxnSpPr>
            <a:endCxn id="35" idx="1"/>
          </p:cNvCxnSpPr>
          <p:nvPr/>
        </p:nvCxnSpPr>
        <p:spPr>
          <a:xfrm>
            <a:off x="3851275" y="4833938"/>
            <a:ext cx="919163" cy="1587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738E401F-E363-0764-62F1-71B3DE42E5F0}"/>
              </a:ext>
            </a:extLst>
          </p:cNvPr>
          <p:cNvSpPr txBox="1"/>
          <p:nvPr/>
        </p:nvSpPr>
        <p:spPr>
          <a:xfrm>
            <a:off x="4562475" y="2852738"/>
            <a:ext cx="4473575" cy="92392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In contrast, when asked to solve for “x”, </a:t>
            </a:r>
          </a:p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the answer on the right is given, but not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the value of “x”.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D217955-D70C-1B70-F1A3-1CE1AB8A4946}"/>
              </a:ext>
            </a:extLst>
          </p:cNvPr>
          <p:cNvSpPr txBox="1"/>
          <p:nvPr/>
        </p:nvSpPr>
        <p:spPr>
          <a:xfrm>
            <a:off x="4787900" y="5446713"/>
            <a:ext cx="1317625" cy="646112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1. Answer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is 23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85CA8CC9-6992-8909-6EEF-B29C38536DBD}"/>
              </a:ext>
            </a:extLst>
          </p:cNvPr>
          <p:cNvCxnSpPr/>
          <p:nvPr/>
        </p:nvCxnSpPr>
        <p:spPr>
          <a:xfrm flipH="1">
            <a:off x="3868738" y="5732463"/>
            <a:ext cx="919162" cy="31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F57E341F-6473-808F-04BF-C76BAC0F20D5}"/>
              </a:ext>
            </a:extLst>
          </p:cNvPr>
          <p:cNvSpPr txBox="1"/>
          <p:nvPr/>
        </p:nvSpPr>
        <p:spPr>
          <a:xfrm>
            <a:off x="2484438" y="5446713"/>
            <a:ext cx="1433512" cy="646112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2. Subtract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 8 from 23</a:t>
            </a:r>
          </a:p>
        </p:txBody>
      </p:sp>
      <p:graphicFrame>
        <p:nvGraphicFramePr>
          <p:cNvPr id="41" name="Object 8">
            <a:extLst>
              <a:ext uri="{FF2B5EF4-FFF2-40B4-BE49-F238E27FC236}">
                <a16:creationId xmlns:a16="http://schemas.microsoft.com/office/drawing/2014/main" id="{7314130B-41AA-37DD-739D-0AF663E811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39975" y="3429000"/>
          <a:ext cx="671513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2936" imgH="177569" progId="Equation.DSMT4">
                  <p:embed/>
                </p:oleObj>
              </mc:Choice>
              <mc:Fallback>
                <p:oleObj name="Equation" r:id="rId15" imgW="202936" imgH="17756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3429000"/>
                        <a:ext cx="671513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9">
            <a:extLst>
              <a:ext uri="{FF2B5EF4-FFF2-40B4-BE49-F238E27FC236}">
                <a16:creationId xmlns:a16="http://schemas.microsoft.com/office/drawing/2014/main" id="{B2CC53AF-B61E-2AF8-89E6-CDD3FA27E0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92500" y="3429000"/>
          <a:ext cx="671513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2936" imgH="177569" progId="Equation.DSMT4">
                  <p:embed/>
                </p:oleObj>
              </mc:Choice>
              <mc:Fallback>
                <p:oleObj name="Equation" r:id="rId17" imgW="202936" imgH="17756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3429000"/>
                        <a:ext cx="671513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10">
            <a:extLst>
              <a:ext uri="{FF2B5EF4-FFF2-40B4-BE49-F238E27FC236}">
                <a16:creationId xmlns:a16="http://schemas.microsoft.com/office/drawing/2014/main" id="{25AE50AF-60D6-9155-6225-59CF343357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92500" y="2924175"/>
          <a:ext cx="588963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492" imgH="177492" progId="Equation.DSMT4">
                  <p:embed/>
                </p:oleObj>
              </mc:Choice>
              <mc:Fallback>
                <p:oleObj name="Equation" r:id="rId18" imgW="177492" imgH="17749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2924175"/>
                        <a:ext cx="588963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A456CF0F-1072-7967-3B12-F1FE5F404646}"/>
              </a:ext>
            </a:extLst>
          </p:cNvPr>
          <p:cNvCxnSpPr>
            <a:stCxn id="40" idx="1"/>
            <a:endCxn id="45" idx="3"/>
          </p:cNvCxnSpPr>
          <p:nvPr/>
        </p:nvCxnSpPr>
        <p:spPr>
          <a:xfrm rot="10800000">
            <a:off x="1722438" y="5770563"/>
            <a:ext cx="762000" cy="1587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0E057A79-24A4-85BA-DE3A-392C908B3C3A}"/>
              </a:ext>
            </a:extLst>
          </p:cNvPr>
          <p:cNvSpPr txBox="1"/>
          <p:nvPr/>
        </p:nvSpPr>
        <p:spPr>
          <a:xfrm>
            <a:off x="522288" y="5446713"/>
            <a:ext cx="1200150" cy="646112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3. Divide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15  by 3</a:t>
            </a:r>
          </a:p>
        </p:txBody>
      </p:sp>
      <p:graphicFrame>
        <p:nvGraphicFramePr>
          <p:cNvPr id="48" name="Object 11">
            <a:extLst>
              <a:ext uri="{FF2B5EF4-FFF2-40B4-BE49-F238E27FC236}">
                <a16:creationId xmlns:a16="http://schemas.microsoft.com/office/drawing/2014/main" id="{25845772-BD4F-0C20-80A0-FEB62AC78D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55750" y="2852738"/>
          <a:ext cx="784225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66469" imgH="393359" progId="Equation.DSMT4">
                  <p:embed/>
                </p:oleObj>
              </mc:Choice>
              <mc:Fallback>
                <p:oleObj name="Equation" r:id="rId20" imgW="266469" imgH="393359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2852738"/>
                        <a:ext cx="784225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12">
            <a:extLst>
              <a:ext uri="{FF2B5EF4-FFF2-40B4-BE49-F238E27FC236}">
                <a16:creationId xmlns:a16="http://schemas.microsoft.com/office/drawing/2014/main" id="{9526217B-CE42-8A1A-4AEC-06C581FFCD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19475" y="2852738"/>
          <a:ext cx="784225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66469" imgH="393359" progId="Equation.DSMT4">
                  <p:embed/>
                </p:oleObj>
              </mc:Choice>
              <mc:Fallback>
                <p:oleObj name="Equation" r:id="rId22" imgW="266469" imgH="39335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2852738"/>
                        <a:ext cx="784225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13">
            <a:extLst>
              <a:ext uri="{FF2B5EF4-FFF2-40B4-BE49-F238E27FC236}">
                <a16:creationId xmlns:a16="http://schemas.microsoft.com/office/drawing/2014/main" id="{AF8274BC-7C97-4A5C-6A00-2D58345295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4075" y="2924175"/>
          <a:ext cx="617538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835" imgH="139518" progId="Equation.DSMT4">
                  <p:embed/>
                </p:oleObj>
              </mc:Choice>
              <mc:Fallback>
                <p:oleObj name="Equation" r:id="rId23" imgW="126835" imgH="139518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2924175"/>
                        <a:ext cx="617538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14">
            <a:extLst>
              <a:ext uri="{FF2B5EF4-FFF2-40B4-BE49-F238E27FC236}">
                <a16:creationId xmlns:a16="http://schemas.microsoft.com/office/drawing/2014/main" id="{CDF59E20-6CA0-3EE3-AC84-AC104932E3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63938" y="2924175"/>
          <a:ext cx="5572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14102" imgH="177492" progId="Equation.DSMT4">
                  <p:embed/>
                </p:oleObj>
              </mc:Choice>
              <mc:Fallback>
                <p:oleObj name="Equation" r:id="rId25" imgW="114102" imgH="177492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2924175"/>
                        <a:ext cx="557212" cy="863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Box 51">
            <a:extLst>
              <a:ext uri="{FF2B5EF4-FFF2-40B4-BE49-F238E27FC236}">
                <a16:creationId xmlns:a16="http://schemas.microsoft.com/office/drawing/2014/main" id="{36C5B371-BFFA-8DCD-4E64-249312FC716F}"/>
              </a:ext>
            </a:extLst>
          </p:cNvPr>
          <p:cNvSpPr txBox="1"/>
          <p:nvPr/>
        </p:nvSpPr>
        <p:spPr>
          <a:xfrm>
            <a:off x="4643438" y="3789363"/>
            <a:ext cx="4113212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Reverse the operation to solve for “x”</a:t>
            </a:r>
          </a:p>
        </p:txBody>
      </p:sp>
      <p:sp>
        <p:nvSpPr>
          <p:cNvPr id="13342" name="TextBox 29">
            <a:extLst>
              <a:ext uri="{FF2B5EF4-FFF2-40B4-BE49-F238E27FC236}">
                <a16:creationId xmlns:a16="http://schemas.microsoft.com/office/drawing/2014/main" id="{A596AF34-206A-7F94-88EF-3658D0F8C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27" grpId="0" animBg="1"/>
      <p:bldP spid="29" grpId="0" animBg="1"/>
      <p:bldP spid="35" grpId="0" animBg="1"/>
      <p:bldP spid="37" grpId="0" animBg="1"/>
      <p:bldP spid="38" grpId="0" animBg="1"/>
      <p:bldP spid="40" grpId="0" animBg="1"/>
      <p:bldP spid="45" grpId="0" animBg="1"/>
      <p:bldP spid="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745D4-219F-A09C-C1CB-22F146C88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713" cy="8509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dirty="0"/>
              <a:t>Example: Suppose you know the value of “x”, list the steps to get the answer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24E85912-7A8B-0915-0B14-FFA562B6E2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5650" y="1227138"/>
          <a:ext cx="2565400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02865" imgH="241195" progId="Equation.DSMT4">
                  <p:embed/>
                </p:oleObj>
              </mc:Choice>
              <mc:Fallback>
                <p:oleObj name="Equation" r:id="rId3" imgW="1002865" imgH="241195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227138"/>
                        <a:ext cx="2565400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405D738-5847-610C-019C-B81B0A5F97C4}"/>
              </a:ext>
            </a:extLst>
          </p:cNvPr>
          <p:cNvSpPr txBox="1"/>
          <p:nvPr/>
        </p:nvSpPr>
        <p:spPr>
          <a:xfrm>
            <a:off x="492125" y="3862388"/>
            <a:ext cx="1427163" cy="646112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1. Multiply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“x”  by 3.6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5FD820-95FD-438D-7903-85AD9BB48E9E}"/>
              </a:ext>
            </a:extLst>
          </p:cNvPr>
          <p:cNvSpPr txBox="1"/>
          <p:nvPr/>
        </p:nvSpPr>
        <p:spPr>
          <a:xfrm>
            <a:off x="2838450" y="3719513"/>
            <a:ext cx="1433513" cy="922337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2. Subtract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10   from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 the value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88D920D-754A-E45F-ABA9-EF3DCAB600E4}"/>
              </a:ext>
            </a:extLst>
          </p:cNvPr>
          <p:cNvCxnSpPr>
            <a:stCxn id="5" idx="3"/>
            <a:endCxn id="6" idx="1"/>
          </p:cNvCxnSpPr>
          <p:nvPr/>
        </p:nvCxnSpPr>
        <p:spPr>
          <a:xfrm flipV="1">
            <a:off x="1919288" y="4179888"/>
            <a:ext cx="919162" cy="6350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C727AEE-328B-6B94-E983-A99452013BDD}"/>
              </a:ext>
            </a:extLst>
          </p:cNvPr>
          <p:cNvSpPr txBox="1"/>
          <p:nvPr/>
        </p:nvSpPr>
        <p:spPr>
          <a:xfrm>
            <a:off x="4900613" y="3719513"/>
            <a:ext cx="1922462" cy="922337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3. What you end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 up with will be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 your Answer 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1223CBF-13DB-8E71-94F5-B71B608FE3F1}"/>
              </a:ext>
            </a:extLst>
          </p:cNvPr>
          <p:cNvCxnSpPr>
            <a:stCxn id="6" idx="3"/>
            <a:endCxn id="8" idx="1"/>
          </p:cNvCxnSpPr>
          <p:nvPr/>
        </p:nvCxnSpPr>
        <p:spPr>
          <a:xfrm>
            <a:off x="4271963" y="4179888"/>
            <a:ext cx="628650" cy="1587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7FAB2ED-2EEA-2437-EA28-979BF4B5D94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0825" y="4841875"/>
            <a:ext cx="8281988" cy="5334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/>
              <a:t>b) Suppose the answer was 31.4, what is the value of “x”?</a:t>
            </a:r>
          </a:p>
        </p:txBody>
      </p:sp>
      <p:graphicFrame>
        <p:nvGraphicFramePr>
          <p:cNvPr id="13" name="Object 3">
            <a:extLst>
              <a:ext uri="{FF2B5EF4-FFF2-40B4-BE49-F238E27FC236}">
                <a16:creationId xmlns:a16="http://schemas.microsoft.com/office/drawing/2014/main" id="{8884EFC0-5014-08C8-A60B-810D2F5030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5650" y="1317625"/>
          <a:ext cx="2565400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02865" imgH="177723" progId="Equation.DSMT4">
                  <p:embed/>
                </p:oleObj>
              </mc:Choice>
              <mc:Fallback>
                <p:oleObj name="Equation" r:id="rId5" imgW="1002865" imgH="17772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317625"/>
                        <a:ext cx="2565400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26B3095C-F011-27EB-4A91-A6DAF15717D7}"/>
              </a:ext>
            </a:extLst>
          </p:cNvPr>
          <p:cNvSpPr txBox="1"/>
          <p:nvPr/>
        </p:nvSpPr>
        <p:spPr>
          <a:xfrm>
            <a:off x="5126038" y="5519738"/>
            <a:ext cx="1317625" cy="646112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1. Answer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is 31.4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E0D5643-7167-25BA-6C0C-68356F2BC9B6}"/>
              </a:ext>
            </a:extLst>
          </p:cNvPr>
          <p:cNvCxnSpPr/>
          <p:nvPr/>
        </p:nvCxnSpPr>
        <p:spPr>
          <a:xfrm flipH="1">
            <a:off x="4206875" y="5805488"/>
            <a:ext cx="919163" cy="1587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AE66D-CE72-8D2C-2CCE-A7E4108387F5}"/>
              </a:ext>
            </a:extLst>
          </p:cNvPr>
          <p:cNvSpPr txBox="1"/>
          <p:nvPr/>
        </p:nvSpPr>
        <p:spPr>
          <a:xfrm>
            <a:off x="2822575" y="5519738"/>
            <a:ext cx="1262063" cy="646112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2. Add 10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 to 31.4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341C7CE-5199-A6A6-F749-FA1538CA337E}"/>
              </a:ext>
            </a:extLst>
          </p:cNvPr>
          <p:cNvCxnSpPr>
            <a:stCxn id="16" idx="1"/>
            <a:endCxn id="18" idx="3"/>
          </p:cNvCxnSpPr>
          <p:nvPr/>
        </p:nvCxnSpPr>
        <p:spPr>
          <a:xfrm rot="10800000">
            <a:off x="2333625" y="5842000"/>
            <a:ext cx="488950" cy="1588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BFD8996F-4DD6-81C9-D7AB-405D53F69230}"/>
              </a:ext>
            </a:extLst>
          </p:cNvPr>
          <p:cNvSpPr txBox="1"/>
          <p:nvPr/>
        </p:nvSpPr>
        <p:spPr>
          <a:xfrm>
            <a:off x="587375" y="5519738"/>
            <a:ext cx="1746250" cy="646112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3. Divide your </a:t>
            </a:r>
          </a:p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value by 3.6 </a:t>
            </a:r>
          </a:p>
        </p:txBody>
      </p:sp>
      <p:graphicFrame>
        <p:nvGraphicFramePr>
          <p:cNvPr id="24580" name="Object 20">
            <a:extLst>
              <a:ext uri="{FF2B5EF4-FFF2-40B4-BE49-F238E27FC236}">
                <a16:creationId xmlns:a16="http://schemas.microsoft.com/office/drawing/2014/main" id="{1C105AC9-D942-7521-994F-688CAF1F2F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66863" y="1773238"/>
          <a:ext cx="6286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9158" imgH="177646" progId="Equation.DSMT4">
                  <p:embed/>
                </p:oleObj>
              </mc:Choice>
              <mc:Fallback>
                <p:oleObj name="Equation" r:id="rId7" imgW="279158" imgH="177646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6863" y="1773238"/>
                        <a:ext cx="6286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5">
            <a:extLst>
              <a:ext uri="{FF2B5EF4-FFF2-40B4-BE49-F238E27FC236}">
                <a16:creationId xmlns:a16="http://schemas.microsoft.com/office/drawing/2014/main" id="{71219A60-D243-13EE-FC63-2D400E2D1A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55875" y="1773238"/>
          <a:ext cx="6286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9158" imgH="177646" progId="Equation.DSMT4">
                  <p:embed/>
                </p:oleObj>
              </mc:Choice>
              <mc:Fallback>
                <p:oleObj name="Equation" r:id="rId9" imgW="279158" imgH="17764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1773238"/>
                        <a:ext cx="6286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6">
            <a:extLst>
              <a:ext uri="{FF2B5EF4-FFF2-40B4-BE49-F238E27FC236}">
                <a16:creationId xmlns:a16="http://schemas.microsoft.com/office/drawing/2014/main" id="{2AF7F29F-BB9E-94D5-60D0-71591436D1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63675" y="2205038"/>
          <a:ext cx="1884363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280" imgH="177723" progId="Equation.DSMT4">
                  <p:embed/>
                </p:oleObj>
              </mc:Choice>
              <mc:Fallback>
                <p:oleObj name="Equation" r:id="rId10" imgW="736280" imgH="177723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675" y="2205038"/>
                        <a:ext cx="1884363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>
            <a:extLst>
              <a:ext uri="{FF2B5EF4-FFF2-40B4-BE49-F238E27FC236}">
                <a16:creationId xmlns:a16="http://schemas.microsoft.com/office/drawing/2014/main" id="{98DA3713-B0F2-CB38-0158-BA1C78C77C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03350" y="2133600"/>
          <a:ext cx="647700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6469" imgH="393359" progId="Equation.DSMT4">
                  <p:embed/>
                </p:oleObj>
              </mc:Choice>
              <mc:Fallback>
                <p:oleObj name="Equation" r:id="rId12" imgW="266469" imgH="39335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2133600"/>
                        <a:ext cx="647700" cy="95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>
            <a:extLst>
              <a:ext uri="{FF2B5EF4-FFF2-40B4-BE49-F238E27FC236}">
                <a16:creationId xmlns:a16="http://schemas.microsoft.com/office/drawing/2014/main" id="{DBD41539-690C-D3C9-E950-736A7124F2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55875" y="2133600"/>
          <a:ext cx="647700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66469" imgH="393359" progId="Equation.DSMT4">
                  <p:embed/>
                </p:oleObj>
              </mc:Choice>
              <mc:Fallback>
                <p:oleObj name="Equation" r:id="rId14" imgW="266469" imgH="39335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2133600"/>
                        <a:ext cx="647700" cy="95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9">
            <a:extLst>
              <a:ext uri="{FF2B5EF4-FFF2-40B4-BE49-F238E27FC236}">
                <a16:creationId xmlns:a16="http://schemas.microsoft.com/office/drawing/2014/main" id="{D62BB6A1-9E57-B6AB-418A-14DD129F1A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44688" y="3141663"/>
          <a:ext cx="1331912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20248" imgH="177646" progId="Equation.DSMT4">
                  <p:embed/>
                </p:oleObj>
              </mc:Choice>
              <mc:Fallback>
                <p:oleObj name="Equation" r:id="rId15" imgW="520248" imgH="177646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4688" y="3141663"/>
                        <a:ext cx="1331912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B8BF412F-8C4E-96E6-19DF-50A078ED4B16}"/>
              </a:ext>
            </a:extLst>
          </p:cNvPr>
          <p:cNvSpPr txBox="1"/>
          <p:nvPr/>
        </p:nvSpPr>
        <p:spPr>
          <a:xfrm>
            <a:off x="4140200" y="1331913"/>
            <a:ext cx="440213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“x” is equal to 11.5.  Check your answer</a:t>
            </a:r>
          </a:p>
        </p:txBody>
      </p:sp>
      <p:graphicFrame>
        <p:nvGraphicFramePr>
          <p:cNvPr id="26" name="Object 10">
            <a:extLst>
              <a:ext uri="{FF2B5EF4-FFF2-40B4-BE49-F238E27FC236}">
                <a16:creationId xmlns:a16="http://schemas.microsoft.com/office/drawing/2014/main" id="{B1BAB547-6572-AFB2-D186-11BB885233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91100" y="1700213"/>
          <a:ext cx="253365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95400" imgH="254000" progId="Equation.DSMT4">
                  <p:embed/>
                </p:oleObj>
              </mc:Choice>
              <mc:Fallback>
                <p:oleObj name="Equation" r:id="rId17" imgW="1295400" imgH="2540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1700213"/>
                        <a:ext cx="2533650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>
            <a:extLst>
              <a:ext uri="{FF2B5EF4-FFF2-40B4-BE49-F238E27FC236}">
                <a16:creationId xmlns:a16="http://schemas.microsoft.com/office/drawing/2014/main" id="{D3136F1E-930C-91C7-1C93-C4C8628C28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80063" y="2205038"/>
          <a:ext cx="196215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002865" imgH="177723" progId="Equation.DSMT4">
                  <p:embed/>
                </p:oleObj>
              </mc:Choice>
              <mc:Fallback>
                <p:oleObj name="Equation" r:id="rId19" imgW="1002865" imgH="177723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2205038"/>
                        <a:ext cx="1962150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2">
            <a:extLst>
              <a:ext uri="{FF2B5EF4-FFF2-40B4-BE49-F238E27FC236}">
                <a16:creationId xmlns:a16="http://schemas.microsoft.com/office/drawing/2014/main" id="{0B2D40DB-55F6-422C-E32C-B3FD2ADB25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56325" y="2647950"/>
          <a:ext cx="141605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23272" imgH="177646" progId="Equation.DSMT4">
                  <p:embed/>
                </p:oleObj>
              </mc:Choice>
              <mc:Fallback>
                <p:oleObj name="Equation" r:id="rId21" imgW="723272" imgH="177646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2647950"/>
                        <a:ext cx="1416050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6" name="TextBox 28">
            <a:extLst>
              <a:ext uri="{FF2B5EF4-FFF2-40B4-BE49-F238E27FC236}">
                <a16:creationId xmlns:a16="http://schemas.microsoft.com/office/drawing/2014/main" id="{4E00D55B-5877-8CCD-29A9-6F83654DE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11" grpId="0" build="p"/>
      <p:bldP spid="14" grpId="0" animBg="1"/>
      <p:bldP spid="16" grpId="0" animBg="1"/>
      <p:bldP spid="18" grpId="0" animBg="1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93CDE-2797-9947-51EE-EBA2D8324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414338"/>
            <a:ext cx="8424862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Ex: When a number is divided by 5 and then subtracted by 3, the result is 8.  What is this number?  Write an equation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DB52254D-E34D-DF17-E451-B6D68B10B3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36688" y="1557338"/>
          <a:ext cx="1201737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69696" imgH="393529" progId="Equation.DSMT4">
                  <p:embed/>
                </p:oleObj>
              </mc:Choice>
              <mc:Fallback>
                <p:oleObj name="Equation" r:id="rId3" imgW="469696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6688" y="1557338"/>
                        <a:ext cx="1201737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8B19A831-6CAA-4FB5-58EB-1FD868D015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93988" y="1820863"/>
          <a:ext cx="293687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4102" imgH="177492" progId="Equation.DSMT4">
                  <p:embed/>
                </p:oleObj>
              </mc:Choice>
              <mc:Fallback>
                <p:oleObj name="Equation" r:id="rId5" imgW="114102" imgH="17749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3988" y="1820863"/>
                        <a:ext cx="293687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EF2E5C8-DBE3-0242-70EE-8C7CAF06B7BA}"/>
              </a:ext>
            </a:extLst>
          </p:cNvPr>
          <p:cNvSpPr txBox="1"/>
          <p:nvPr/>
        </p:nvSpPr>
        <p:spPr>
          <a:xfrm>
            <a:off x="5724525" y="1628775"/>
            <a:ext cx="2911475" cy="64611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To solve for this number,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do the opposite operation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17116B-2253-F89E-90FE-C385B31D441B}"/>
              </a:ext>
            </a:extLst>
          </p:cNvPr>
          <p:cNvSpPr txBox="1"/>
          <p:nvPr/>
        </p:nvSpPr>
        <p:spPr>
          <a:xfrm>
            <a:off x="5126038" y="5735638"/>
            <a:ext cx="1317625" cy="646112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1. Answer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is 8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9F3177C-8125-E816-C3BC-72D0E43F6F5F}"/>
              </a:ext>
            </a:extLst>
          </p:cNvPr>
          <p:cNvCxnSpPr/>
          <p:nvPr/>
        </p:nvCxnSpPr>
        <p:spPr>
          <a:xfrm flipH="1">
            <a:off x="4206875" y="6021388"/>
            <a:ext cx="919163" cy="1587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7889AAE-983E-18FF-E860-20421A72BA3F}"/>
              </a:ext>
            </a:extLst>
          </p:cNvPr>
          <p:cNvSpPr txBox="1"/>
          <p:nvPr/>
        </p:nvSpPr>
        <p:spPr>
          <a:xfrm>
            <a:off x="2887663" y="5735638"/>
            <a:ext cx="1131887" cy="646112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2. Add 3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 to 8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1DF89BB-920C-3444-D0B4-B6B596675C40}"/>
              </a:ext>
            </a:extLst>
          </p:cNvPr>
          <p:cNvCxnSpPr>
            <a:stCxn id="9" idx="1"/>
            <a:endCxn id="11" idx="3"/>
          </p:cNvCxnSpPr>
          <p:nvPr/>
        </p:nvCxnSpPr>
        <p:spPr>
          <a:xfrm rot="10800000">
            <a:off x="2447925" y="6057900"/>
            <a:ext cx="439738" cy="1588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9B94EC9-7E9B-3F29-5402-6378AE30B84F}"/>
              </a:ext>
            </a:extLst>
          </p:cNvPr>
          <p:cNvSpPr txBox="1"/>
          <p:nvPr/>
        </p:nvSpPr>
        <p:spPr>
          <a:xfrm>
            <a:off x="473075" y="5735638"/>
            <a:ext cx="1974850" cy="646112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3. Multiply your </a:t>
            </a:r>
          </a:p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value by 5 </a:t>
            </a:r>
          </a:p>
        </p:txBody>
      </p:sp>
      <p:graphicFrame>
        <p:nvGraphicFramePr>
          <p:cNvPr id="24580" name="Object 20">
            <a:extLst>
              <a:ext uri="{FF2B5EF4-FFF2-40B4-BE49-F238E27FC236}">
                <a16:creationId xmlns:a16="http://schemas.microsoft.com/office/drawing/2014/main" id="{9F4FC2FA-D11B-91B8-346E-972FEC9F71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06600" y="2308225"/>
          <a:ext cx="293688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2936" imgH="177569" progId="Equation.DSMT4">
                  <p:embed/>
                </p:oleObj>
              </mc:Choice>
              <mc:Fallback>
                <p:oleObj name="Equation" r:id="rId7" imgW="202936" imgH="177569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2308225"/>
                        <a:ext cx="293688" cy="25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6">
            <a:extLst>
              <a:ext uri="{FF2B5EF4-FFF2-40B4-BE49-F238E27FC236}">
                <a16:creationId xmlns:a16="http://schemas.microsoft.com/office/drawing/2014/main" id="{ECDD0A4C-2EF8-4F81-DCA6-FB6D5DF7D3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93988" y="2308225"/>
          <a:ext cx="293687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2936" imgH="177569" progId="Equation.DSMT4">
                  <p:embed/>
                </p:oleObj>
              </mc:Choice>
              <mc:Fallback>
                <p:oleObj name="Equation" r:id="rId9" imgW="202936" imgH="17756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3988" y="2308225"/>
                        <a:ext cx="293687" cy="25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>
            <a:extLst>
              <a:ext uri="{FF2B5EF4-FFF2-40B4-BE49-F238E27FC236}">
                <a16:creationId xmlns:a16="http://schemas.microsoft.com/office/drawing/2014/main" id="{CC866C8C-381D-DFC7-A694-7A33281456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46275" y="2636838"/>
          <a:ext cx="681038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66469" imgH="393359" progId="Equation.DSMT4">
                  <p:embed/>
                </p:oleObj>
              </mc:Choice>
              <mc:Fallback>
                <p:oleObj name="Equation" r:id="rId11" imgW="266469" imgH="39335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275" y="2636838"/>
                        <a:ext cx="681038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>
            <a:extLst>
              <a:ext uri="{FF2B5EF4-FFF2-40B4-BE49-F238E27FC236}">
                <a16:creationId xmlns:a16="http://schemas.microsoft.com/office/drawing/2014/main" id="{58168BB8-985B-B9C0-F90A-9C9BEE1FC7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11450" y="2852738"/>
          <a:ext cx="42068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4885" imgH="164885" progId="Equation.DSMT4">
                  <p:embed/>
                </p:oleObj>
              </mc:Choice>
              <mc:Fallback>
                <p:oleObj name="Equation" r:id="rId13" imgW="164885" imgH="164885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0" y="2852738"/>
                        <a:ext cx="420688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9">
            <a:extLst>
              <a:ext uri="{FF2B5EF4-FFF2-40B4-BE49-F238E27FC236}">
                <a16:creationId xmlns:a16="http://schemas.microsoft.com/office/drawing/2014/main" id="{71985884-EC35-D214-5E8D-D663FCAE14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7813" y="2924175"/>
          <a:ext cx="3746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15619" imgH="177569" progId="Equation.DSMT4">
                  <p:embed/>
                </p:oleObj>
              </mc:Choice>
              <mc:Fallback>
                <p:oleObj name="Equation" r:id="rId15" imgW="215619" imgH="17756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2924175"/>
                        <a:ext cx="37465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9">
            <a:extLst>
              <a:ext uri="{FF2B5EF4-FFF2-40B4-BE49-F238E27FC236}">
                <a16:creationId xmlns:a16="http://schemas.microsoft.com/office/drawing/2014/main" id="{5035010D-31C9-E197-6602-B8D796B852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32138" y="2924175"/>
          <a:ext cx="293687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2936" imgH="177569" progId="Equation.DSMT4">
                  <p:embed/>
                </p:oleObj>
              </mc:Choice>
              <mc:Fallback>
                <p:oleObj name="Equation" r:id="rId17" imgW="202936" imgH="17756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2924175"/>
                        <a:ext cx="293687" cy="25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>
            <a:extLst>
              <a:ext uri="{FF2B5EF4-FFF2-40B4-BE49-F238E27FC236}">
                <a16:creationId xmlns:a16="http://schemas.microsoft.com/office/drawing/2014/main" id="{D16D0BD6-5791-EDEB-4412-40C666C63F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1050" y="3790950"/>
          <a:ext cx="6159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41195" imgH="139639" progId="Equation.DSMT4">
                  <p:embed/>
                </p:oleObj>
              </mc:Choice>
              <mc:Fallback>
                <p:oleObj name="Equation" r:id="rId19" imgW="241195" imgH="139639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3790950"/>
                        <a:ext cx="615950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2">
            <a:extLst>
              <a:ext uri="{FF2B5EF4-FFF2-40B4-BE49-F238E27FC236}">
                <a16:creationId xmlns:a16="http://schemas.microsoft.com/office/drawing/2014/main" id="{DFC8C677-CF4F-CC3E-1042-8D429D7946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46363" y="3716338"/>
          <a:ext cx="4857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90335" imgH="177646" progId="Equation.DSMT4">
                  <p:embed/>
                </p:oleObj>
              </mc:Choice>
              <mc:Fallback>
                <p:oleObj name="Equation" r:id="rId21" imgW="190335" imgH="177646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6363" y="3716338"/>
                        <a:ext cx="48577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04416667-5D2A-33B1-51A1-D6D4196BEA25}"/>
              </a:ext>
            </a:extLst>
          </p:cNvPr>
          <p:cNvSpPr txBox="1"/>
          <p:nvPr/>
        </p:nvSpPr>
        <p:spPr>
          <a:xfrm>
            <a:off x="4273550" y="2544763"/>
            <a:ext cx="42100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“x” is equal to 55.  Check your answer</a:t>
            </a:r>
          </a:p>
        </p:txBody>
      </p:sp>
      <p:graphicFrame>
        <p:nvGraphicFramePr>
          <p:cNvPr id="23" name="Object 13">
            <a:extLst>
              <a:ext uri="{FF2B5EF4-FFF2-40B4-BE49-F238E27FC236}">
                <a16:creationId xmlns:a16="http://schemas.microsoft.com/office/drawing/2014/main" id="{C68DF934-80FD-6018-EE56-5FB46DFBA2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57850" y="2967038"/>
          <a:ext cx="1465263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49300" imgH="419100" progId="Equation.DSMT4">
                  <p:embed/>
                </p:oleObj>
              </mc:Choice>
              <mc:Fallback>
                <p:oleObj name="Equation" r:id="rId23" imgW="749300" imgH="4191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7850" y="2967038"/>
                        <a:ext cx="1465263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4">
            <a:extLst>
              <a:ext uri="{FF2B5EF4-FFF2-40B4-BE49-F238E27FC236}">
                <a16:creationId xmlns:a16="http://schemas.microsoft.com/office/drawing/2014/main" id="{F75DCD63-0618-4FF6-7D80-12FDEDEA5E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1863" y="3800475"/>
          <a:ext cx="1141412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83693" imgH="177646" progId="Equation.DSMT4">
                  <p:embed/>
                </p:oleObj>
              </mc:Choice>
              <mc:Fallback>
                <p:oleObj name="Equation" r:id="rId25" imgW="583693" imgH="177646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3" y="3800475"/>
                        <a:ext cx="1141412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5">
            <a:extLst>
              <a:ext uri="{FF2B5EF4-FFF2-40B4-BE49-F238E27FC236}">
                <a16:creationId xmlns:a16="http://schemas.microsoft.com/office/drawing/2014/main" id="{F2D684C7-EE58-6BB4-DD5B-B081AB8E7E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16688" y="4375150"/>
          <a:ext cx="646112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29914" imgH="177646" progId="Equation.DSMT4">
                  <p:embed/>
                </p:oleObj>
              </mc:Choice>
              <mc:Fallback>
                <p:oleObj name="Equation" r:id="rId27" imgW="329914" imgH="177646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688" y="4375150"/>
                        <a:ext cx="646112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1" name="TextBox 25">
            <a:extLst>
              <a:ext uri="{FF2B5EF4-FFF2-40B4-BE49-F238E27FC236}">
                <a16:creationId xmlns:a16="http://schemas.microsoft.com/office/drawing/2014/main" id="{CF16D48C-90A5-7341-62BC-B119729487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1" grpId="0" animBg="1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9BF13-677B-0F45-8E26-EFEC92154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424863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Practice: A number is divided by 4, multiplied by 3, and then added 5 to equal 29.  What is the number?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9441C434-60F3-7CBA-80FD-7AB103165F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74838" y="1557338"/>
          <a:ext cx="32385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835" imgH="139518" progId="Equation.DSMT4">
                  <p:embed/>
                </p:oleObj>
              </mc:Choice>
              <mc:Fallback>
                <p:oleObj name="Equation" r:id="rId3" imgW="126835" imgH="139518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838" y="1557338"/>
                        <a:ext cx="323850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D598D2BC-85DD-AFAB-A603-05DA23C4E5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7813" y="1341438"/>
          <a:ext cx="776287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04536" imgH="393359" progId="Equation.DSMT4">
                  <p:embed/>
                </p:oleObj>
              </mc:Choice>
              <mc:Fallback>
                <p:oleObj name="Equation" r:id="rId5" imgW="304536" imgH="39335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1341438"/>
                        <a:ext cx="776287" cy="100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AB726033-2C36-9379-D7D5-72452BACBA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87513" y="1460500"/>
          <a:ext cx="292100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4102" imgH="177492" progId="Equation.DSMT4">
                  <p:embed/>
                </p:oleObj>
              </mc:Choice>
              <mc:Fallback>
                <p:oleObj name="Equation" r:id="rId7" imgW="114102" imgH="17749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7513" y="1460500"/>
                        <a:ext cx="292100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FD6FBD39-14DE-E61D-7C1A-71EBE60F70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73313" y="1604963"/>
          <a:ext cx="97472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0670" imgH="177646" progId="Equation.DSMT4">
                  <p:embed/>
                </p:oleObj>
              </mc:Choice>
              <mc:Fallback>
                <p:oleObj name="Equation" r:id="rId9" imgW="380670" imgH="17764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3313" y="1604963"/>
                        <a:ext cx="974725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89CA4A30-7643-BB61-24EB-03AE7D4777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19475" y="1628775"/>
          <a:ext cx="519113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2936" imgH="177569" progId="Equation.DSMT4">
                  <p:embed/>
                </p:oleObj>
              </mc:Choice>
              <mc:Fallback>
                <p:oleObj name="Equation" r:id="rId11" imgW="202936" imgH="17756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1628775"/>
                        <a:ext cx="519113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21585E2D-3643-2509-72A3-1D5D063064D8}"/>
              </a:ext>
            </a:extLst>
          </p:cNvPr>
          <p:cNvSpPr txBox="1"/>
          <p:nvPr/>
        </p:nvSpPr>
        <p:spPr>
          <a:xfrm>
            <a:off x="5724525" y="1484313"/>
            <a:ext cx="2911475" cy="64611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To solve for this number,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do the opposite operation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81E0ACD-EA6D-3A5D-5274-F922D371E977}"/>
              </a:ext>
            </a:extLst>
          </p:cNvPr>
          <p:cNvSpPr txBox="1"/>
          <p:nvPr/>
        </p:nvSpPr>
        <p:spPr>
          <a:xfrm>
            <a:off x="7004050" y="5735638"/>
            <a:ext cx="1317625" cy="646112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1. Answer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is 29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90EF75E-E526-B7CD-3560-F0ACD9AD2C8F}"/>
              </a:ext>
            </a:extLst>
          </p:cNvPr>
          <p:cNvCxnSpPr/>
          <p:nvPr/>
        </p:nvCxnSpPr>
        <p:spPr>
          <a:xfrm flipH="1">
            <a:off x="6084888" y="6021388"/>
            <a:ext cx="919162" cy="1587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AE182AF-0CE5-2999-6A4C-FCCDF613AD84}"/>
              </a:ext>
            </a:extLst>
          </p:cNvPr>
          <p:cNvSpPr txBox="1"/>
          <p:nvPr/>
        </p:nvSpPr>
        <p:spPr>
          <a:xfrm>
            <a:off x="4586288" y="5735638"/>
            <a:ext cx="1433512" cy="646112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2. Subtract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5 from 29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3944D39-B7CF-86DB-366B-6A24E34B535D}"/>
              </a:ext>
            </a:extLst>
          </p:cNvPr>
          <p:cNvCxnSpPr>
            <a:stCxn id="12" idx="1"/>
            <a:endCxn id="14" idx="3"/>
          </p:cNvCxnSpPr>
          <p:nvPr/>
        </p:nvCxnSpPr>
        <p:spPr>
          <a:xfrm rot="10800000">
            <a:off x="4297363" y="6057900"/>
            <a:ext cx="288925" cy="1588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88BE4239-076F-CEA2-EDBD-DAA158D0FE4D}"/>
              </a:ext>
            </a:extLst>
          </p:cNvPr>
          <p:cNvSpPr txBox="1"/>
          <p:nvPr/>
        </p:nvSpPr>
        <p:spPr>
          <a:xfrm>
            <a:off x="2322513" y="5735638"/>
            <a:ext cx="1974850" cy="646112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3. Multiply your </a:t>
            </a:r>
          </a:p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value by 4 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BCBA834-27D6-F68A-8A11-96ED234CE0A4}"/>
              </a:ext>
            </a:extLst>
          </p:cNvPr>
          <p:cNvCxnSpPr>
            <a:endCxn id="16" idx="3"/>
          </p:cNvCxnSpPr>
          <p:nvPr/>
        </p:nvCxnSpPr>
        <p:spPr>
          <a:xfrm rot="10800000">
            <a:off x="1895475" y="6056313"/>
            <a:ext cx="403225" cy="1587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3AD6F2CF-46FE-782D-7387-689033312EE1}"/>
              </a:ext>
            </a:extLst>
          </p:cNvPr>
          <p:cNvSpPr txBox="1"/>
          <p:nvPr/>
        </p:nvSpPr>
        <p:spPr>
          <a:xfrm>
            <a:off x="149225" y="5732463"/>
            <a:ext cx="1746250" cy="647700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4. Divide your </a:t>
            </a:r>
          </a:p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value by 3 </a:t>
            </a:r>
          </a:p>
        </p:txBody>
      </p:sp>
      <p:graphicFrame>
        <p:nvGraphicFramePr>
          <p:cNvPr id="24580" name="Object 20">
            <a:extLst>
              <a:ext uri="{FF2B5EF4-FFF2-40B4-BE49-F238E27FC236}">
                <a16:creationId xmlns:a16="http://schemas.microsoft.com/office/drawing/2014/main" id="{532AEB81-5EE4-8487-FCD7-77FC663522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00338" y="2133600"/>
          <a:ext cx="293687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2936" imgH="177569" progId="Equation.DSMT4">
                  <p:embed/>
                </p:oleObj>
              </mc:Choice>
              <mc:Fallback>
                <p:oleObj name="Equation" r:id="rId13" imgW="202936" imgH="177569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2133600"/>
                        <a:ext cx="293687" cy="25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8">
            <a:extLst>
              <a:ext uri="{FF2B5EF4-FFF2-40B4-BE49-F238E27FC236}">
                <a16:creationId xmlns:a16="http://schemas.microsoft.com/office/drawing/2014/main" id="{8D407A75-3F8B-C862-B4C1-0C8D5F3647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57588" y="2133600"/>
          <a:ext cx="293687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2936" imgH="177569" progId="Equation.DSMT4">
                  <p:embed/>
                </p:oleObj>
              </mc:Choice>
              <mc:Fallback>
                <p:oleObj name="Equation" r:id="rId15" imgW="202936" imgH="17756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7588" y="2133600"/>
                        <a:ext cx="293687" cy="25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9">
            <a:extLst>
              <a:ext uri="{FF2B5EF4-FFF2-40B4-BE49-F238E27FC236}">
                <a16:creationId xmlns:a16="http://schemas.microsoft.com/office/drawing/2014/main" id="{9726A3D5-0068-A524-8A66-A2A6DF32FC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1413" y="2493963"/>
          <a:ext cx="873125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42751" imgH="393529" progId="Equation.DSMT4">
                  <p:embed/>
                </p:oleObj>
              </mc:Choice>
              <mc:Fallback>
                <p:oleObj name="Equation" r:id="rId17" imgW="342751" imgH="39352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2493963"/>
                        <a:ext cx="873125" cy="100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>
            <a:extLst>
              <a:ext uri="{FF2B5EF4-FFF2-40B4-BE49-F238E27FC236}">
                <a16:creationId xmlns:a16="http://schemas.microsoft.com/office/drawing/2014/main" id="{375222EF-5564-1D2E-6AD8-38670101E2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06775" y="2781300"/>
          <a:ext cx="51752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03024" imgH="164957" progId="Equation.DSMT4">
                  <p:embed/>
                </p:oleObj>
              </mc:Choice>
              <mc:Fallback>
                <p:oleObj name="Equation" r:id="rId19" imgW="203024" imgH="164957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6775" y="2781300"/>
                        <a:ext cx="517525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>
            <a:extLst>
              <a:ext uri="{FF2B5EF4-FFF2-40B4-BE49-F238E27FC236}">
                <a16:creationId xmlns:a16="http://schemas.microsoft.com/office/drawing/2014/main" id="{93859846-11DC-F237-037D-63C7F0B29D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1050" y="2719388"/>
          <a:ext cx="37465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15619" imgH="164885" progId="Equation.DSMT4">
                  <p:embed/>
                </p:oleObj>
              </mc:Choice>
              <mc:Fallback>
                <p:oleObj name="Equation" r:id="rId21" imgW="215619" imgH="164885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2719388"/>
                        <a:ext cx="374650" cy="287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>
            <a:extLst>
              <a:ext uri="{FF2B5EF4-FFF2-40B4-BE49-F238E27FC236}">
                <a16:creationId xmlns:a16="http://schemas.microsoft.com/office/drawing/2014/main" id="{4287687D-13FF-B765-957C-FF28FB08C9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24300" y="2892425"/>
          <a:ext cx="293688" cy="23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03024" imgH="164957" progId="Equation.DSMT4">
                  <p:embed/>
                </p:oleObj>
              </mc:Choice>
              <mc:Fallback>
                <p:oleObj name="Equation" r:id="rId23" imgW="203024" imgH="164957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2892425"/>
                        <a:ext cx="293688" cy="239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3">
            <a:extLst>
              <a:ext uri="{FF2B5EF4-FFF2-40B4-BE49-F238E27FC236}">
                <a16:creationId xmlns:a16="http://schemas.microsoft.com/office/drawing/2014/main" id="{A763F93C-2EC7-D096-FE41-445047C0AD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38413" y="3622675"/>
          <a:ext cx="80962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17087" imgH="177569" progId="Equation.DSMT4">
                  <p:embed/>
                </p:oleObj>
              </mc:Choice>
              <mc:Fallback>
                <p:oleObj name="Equation" r:id="rId25" imgW="317087" imgH="177569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8413" y="3622675"/>
                        <a:ext cx="80962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4">
            <a:extLst>
              <a:ext uri="{FF2B5EF4-FFF2-40B4-BE49-F238E27FC236}">
                <a16:creationId xmlns:a16="http://schemas.microsoft.com/office/drawing/2014/main" id="{13A240D4-643C-DB79-E01D-4A53C35505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8038" y="3621088"/>
          <a:ext cx="48577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90335" imgH="177646" progId="Equation.DSMT4">
                  <p:embed/>
                </p:oleObj>
              </mc:Choice>
              <mc:Fallback>
                <p:oleObj name="Equation" r:id="rId27" imgW="190335" imgH="177646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3621088"/>
                        <a:ext cx="485775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15">
            <a:extLst>
              <a:ext uri="{FF2B5EF4-FFF2-40B4-BE49-F238E27FC236}">
                <a16:creationId xmlns:a16="http://schemas.microsoft.com/office/drawing/2014/main" id="{D2E6FB9A-6834-6F60-FD13-7113E9FD7A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84438" y="3557588"/>
          <a:ext cx="647700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66469" imgH="393359" progId="Equation.DSMT4">
                  <p:embed/>
                </p:oleObj>
              </mc:Choice>
              <mc:Fallback>
                <p:oleObj name="Equation" r:id="rId29" imgW="266469" imgH="393359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3557588"/>
                        <a:ext cx="647700" cy="95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6">
            <a:extLst>
              <a:ext uri="{FF2B5EF4-FFF2-40B4-BE49-F238E27FC236}">
                <a16:creationId xmlns:a16="http://schemas.microsoft.com/office/drawing/2014/main" id="{C54B5DF3-894C-9FD8-E0DE-C4FD42FA9A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3573463"/>
          <a:ext cx="647700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66469" imgH="393359" progId="Equation.DSMT4">
                  <p:embed/>
                </p:oleObj>
              </mc:Choice>
              <mc:Fallback>
                <p:oleObj name="Equation" r:id="rId31" imgW="266469" imgH="393359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573463"/>
                        <a:ext cx="647700" cy="95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7">
            <a:extLst>
              <a:ext uri="{FF2B5EF4-FFF2-40B4-BE49-F238E27FC236}">
                <a16:creationId xmlns:a16="http://schemas.microsoft.com/office/drawing/2014/main" id="{1F050AC8-5727-A657-065F-7804095FD6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62250" y="4675188"/>
          <a:ext cx="585788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41195" imgH="139639" progId="Equation.DSMT4">
                  <p:embed/>
                </p:oleObj>
              </mc:Choice>
              <mc:Fallback>
                <p:oleObj name="Equation" r:id="rId33" imgW="241195" imgH="13963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0" y="4675188"/>
                        <a:ext cx="585788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8">
            <a:extLst>
              <a:ext uri="{FF2B5EF4-FFF2-40B4-BE49-F238E27FC236}">
                <a16:creationId xmlns:a16="http://schemas.microsoft.com/office/drawing/2014/main" id="{FAF4FB2F-39E5-063B-DBF2-92863B8077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19475" y="4654550"/>
          <a:ext cx="461963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90335" imgH="177646" progId="Equation.DSMT4">
                  <p:embed/>
                </p:oleObj>
              </mc:Choice>
              <mc:Fallback>
                <p:oleObj name="Equation" r:id="rId35" imgW="190335" imgH="177646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4654550"/>
                        <a:ext cx="461963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73ABAC80-471A-E1AB-54BF-58DBD3DCD001}"/>
              </a:ext>
            </a:extLst>
          </p:cNvPr>
          <p:cNvSpPr txBox="1"/>
          <p:nvPr/>
        </p:nvSpPr>
        <p:spPr>
          <a:xfrm>
            <a:off x="4754563" y="2544763"/>
            <a:ext cx="42100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“x” is equal to 32.  Check your answer</a:t>
            </a:r>
          </a:p>
        </p:txBody>
      </p:sp>
      <p:graphicFrame>
        <p:nvGraphicFramePr>
          <p:cNvPr id="30" name="Object 19">
            <a:extLst>
              <a:ext uri="{FF2B5EF4-FFF2-40B4-BE49-F238E27FC236}">
                <a16:creationId xmlns:a16="http://schemas.microsoft.com/office/drawing/2014/main" id="{97B22810-0368-8706-AA22-84CC18822D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99163" y="2967038"/>
          <a:ext cx="1812925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927100" imgH="419100" progId="Equation.DSMT4">
                  <p:embed/>
                </p:oleObj>
              </mc:Choice>
              <mc:Fallback>
                <p:oleObj name="Equation" r:id="rId37" imgW="927100" imgH="4191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9163" y="2967038"/>
                        <a:ext cx="1812925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0">
            <a:extLst>
              <a:ext uri="{FF2B5EF4-FFF2-40B4-BE49-F238E27FC236}">
                <a16:creationId xmlns:a16="http://schemas.microsoft.com/office/drawing/2014/main" id="{B661BE83-CD68-64AE-8C61-21AF2F7B4D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23025" y="3871913"/>
          <a:ext cx="1389063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710891" imgH="177723" progId="Equation.DSMT4">
                  <p:embed/>
                </p:oleObj>
              </mc:Choice>
              <mc:Fallback>
                <p:oleObj name="Equation" r:id="rId39" imgW="710891" imgH="177723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3025" y="3871913"/>
                        <a:ext cx="1389063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1">
            <a:extLst>
              <a:ext uri="{FF2B5EF4-FFF2-40B4-BE49-F238E27FC236}">
                <a16:creationId xmlns:a16="http://schemas.microsoft.com/office/drawing/2014/main" id="{5E31DADC-3196-747B-0FF3-5AACDC4EF9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18313" y="4519613"/>
          <a:ext cx="9937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507780" imgH="177723" progId="Equation.DSMT4">
                  <p:embed/>
                </p:oleObj>
              </mc:Choice>
              <mc:Fallback>
                <p:oleObj name="Equation" r:id="rId41" imgW="507780" imgH="177723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8313" y="4519613"/>
                        <a:ext cx="993775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88" name="TextBox 32">
            <a:extLst>
              <a:ext uri="{FF2B5EF4-FFF2-40B4-BE49-F238E27FC236}">
                <a16:creationId xmlns:a16="http://schemas.microsoft.com/office/drawing/2014/main" id="{F491AFC2-BAC8-A897-1FDA-02E8B1C87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  <p:bldP spid="14" grpId="0" animBg="1"/>
      <p:bldP spid="16" grpId="0" animBg="1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0F3EB-B515-7316-9500-4755124E1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Homework: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CB9A9A0E-4334-0ED1-134C-59FD8017EE3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59713" cy="1181100"/>
          </a:xfrm>
        </p:spPr>
        <p:txBody>
          <a:bodyPr/>
          <a:lstStyle/>
          <a:p>
            <a:pPr eaLnBrk="1" hangingPunct="1"/>
            <a:r>
              <a:rPr lang="en-CA" altLang="en-US"/>
              <a:t>P 272 # 6, 8 10, 11, 16, 18, 21, 24</a:t>
            </a:r>
          </a:p>
        </p:txBody>
      </p:sp>
      <p:sp>
        <p:nvSpPr>
          <p:cNvPr id="21508" name="TextBox 3">
            <a:extLst>
              <a:ext uri="{FF2B5EF4-FFF2-40B4-BE49-F238E27FC236}">
                <a16:creationId xmlns:a16="http://schemas.microsoft.com/office/drawing/2014/main" id="{8BC92C27-8EA2-36C0-3D9C-83776EB3C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d87786715bb7f1c7a358c1a684be96fd391332"/>
  <p:tag name="ISPRING_ULTRA_SCORM_SLIDE_COUNT" val="7"/>
  <p:tag name="ISPRING_ULTRA_SCORM_DURATION" val="3600"/>
  <p:tag name="ISPRING_ULTRA_SCORM_QUIZ_NUMBER" val="0"/>
  <p:tag name="GENSWF_OUTPUT_FILE_NAME" val="m9pch61"/>
  <p:tag name="ISPRING_RESOURCE_PATHS_HASH_2" val="f131daf7f49a689415fe7b5884478ee8911fd5"/>
  <p:tag name="ISPRING_ULTRA_SCORM_COURSE_ID" val="52E65633-FD13-45C1-9A46-F5351BE1377A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9P"/>
  <p:tag name="ISPRING_PRESENTATION_TITLE" val="Section 6.1 Solving Equations"/>
  <p:tag name="ISPRING_RESOURCE_PATHS_HASH_PRESENTER" val="25c62e783cad57498a6ea7f41f5a206f3a3204a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190</TotalTime>
  <Words>568</Words>
  <Application>Microsoft Office PowerPoint</Application>
  <PresentationFormat>On-screen Show (4:3)</PresentationFormat>
  <Paragraphs>63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Century Schoolbook</vt:lpstr>
      <vt:lpstr>Wingdings</vt:lpstr>
      <vt:lpstr>Wingdings 2</vt:lpstr>
      <vt:lpstr>Calibri</vt:lpstr>
      <vt:lpstr>Oriel</vt:lpstr>
      <vt:lpstr>MathType 5.0 Equation</vt:lpstr>
      <vt:lpstr>Section 6.1  Solving Equations</vt:lpstr>
      <vt:lpstr>Review: Simplifying Expressions</vt:lpstr>
      <vt:lpstr>I) Solving by Going Backwards:</vt:lpstr>
      <vt:lpstr>Example: Suppose you know the value of “x”, list the steps to get the answer</vt:lpstr>
      <vt:lpstr>Ex: When a number is divided by 5 and then subtracted by 3, the result is 8.  What is this number?  Write an equation</vt:lpstr>
      <vt:lpstr>Practice: A number is divided by 4, multiplied by 3, and then added 5 to equal 29.  What is the number?</vt:lpstr>
      <vt:lpstr>Homework: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6.1 Solving Equations</dc:title>
  <dc:creator>danny young</dc:creator>
  <cp:lastModifiedBy>Danny Young</cp:lastModifiedBy>
  <cp:revision>17</cp:revision>
  <dcterms:created xsi:type="dcterms:W3CDTF">2011-01-23T02:51:46Z</dcterms:created>
  <dcterms:modified xsi:type="dcterms:W3CDTF">2026-01-23T03:32:08Z</dcterms:modified>
</cp:coreProperties>
</file>